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19.fntdata" ContentType="application/x-fontdata"/>
  <Override PartName="/ppt/fonts/font2.fntdata" ContentType="application/x-fontdata"/>
  <Override PartName="/ppt/fonts/font20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0" r:id="rId3"/>
    <p:sldMasterId id="2147483652" r:id="rId4"/>
    <p:sldMasterId id="2147483654" r:id="rId5"/>
    <p:sldMasterId id="2147483656" r:id="rId6"/>
  </p:sldMasterIdLst>
  <p:notesMasterIdLst>
    <p:notesMasterId r:id="rId8"/>
  </p:notesMasterIdLst>
  <p:sldIdLst>
    <p:sldId id="256" r:id="rId7"/>
    <p:sldId id="397" r:id="rId9"/>
    <p:sldId id="280" r:id="rId10"/>
    <p:sldId id="282" r:id="rId11"/>
    <p:sldId id="396" r:id="rId12"/>
    <p:sldId id="283" r:id="rId13"/>
    <p:sldId id="284" r:id="rId14"/>
    <p:sldId id="285" r:id="rId15"/>
    <p:sldId id="286" r:id="rId16"/>
    <p:sldId id="287" r:id="rId17"/>
    <p:sldId id="258" r:id="rId18"/>
    <p:sldId id="259" r:id="rId19"/>
    <p:sldId id="260" r:id="rId20"/>
    <p:sldId id="261" r:id="rId21"/>
    <p:sldId id="394" r:id="rId22"/>
    <p:sldId id="451" r:id="rId23"/>
    <p:sldId id="294" r:id="rId24"/>
    <p:sldId id="295" r:id="rId25"/>
    <p:sldId id="296" r:id="rId26"/>
    <p:sldId id="297" r:id="rId27"/>
    <p:sldId id="298" r:id="rId28"/>
    <p:sldId id="299" r:id="rId29"/>
    <p:sldId id="300" r:id="rId30"/>
    <p:sldId id="301" r:id="rId31"/>
    <p:sldId id="302" r:id="rId32"/>
    <p:sldId id="303" r:id="rId33"/>
    <p:sldId id="304" r:id="rId34"/>
    <p:sldId id="305" r:id="rId35"/>
    <p:sldId id="312" r:id="rId36"/>
    <p:sldId id="307" r:id="rId37"/>
    <p:sldId id="288" r:id="rId38"/>
    <p:sldId id="309" r:id="rId39"/>
    <p:sldId id="291" r:id="rId40"/>
    <p:sldId id="308" r:id="rId41"/>
    <p:sldId id="289" r:id="rId42"/>
    <p:sldId id="290" r:id="rId43"/>
    <p:sldId id="310" r:id="rId44"/>
    <p:sldId id="311" r:id="rId45"/>
    <p:sldId id="263" r:id="rId46"/>
    <p:sldId id="265" r:id="rId47"/>
    <p:sldId id="266" r:id="rId48"/>
    <p:sldId id="264" r:id="rId49"/>
    <p:sldId id="267" r:id="rId50"/>
    <p:sldId id="268" r:id="rId51"/>
    <p:sldId id="269" r:id="rId52"/>
    <p:sldId id="270" r:id="rId53"/>
    <p:sldId id="271" r:id="rId54"/>
    <p:sldId id="272" r:id="rId55"/>
    <p:sldId id="274" r:id="rId56"/>
    <p:sldId id="275" r:id="rId57"/>
    <p:sldId id="276" r:id="rId58"/>
    <p:sldId id="277" r:id="rId59"/>
    <p:sldId id="278" r:id="rId60"/>
    <p:sldId id="279" r:id="rId61"/>
    <p:sldId id="313" r:id="rId62"/>
    <p:sldId id="314" r:id="rId63"/>
  </p:sldIdLst>
  <p:sldSz cx="10693400" cy="7556500"/>
  <p:notesSz cx="10693400" cy="7556500"/>
  <p:embeddedFontLst>
    <p:embeddedFont>
      <p:font typeface="MHFIJM+MicrosoftYaHei" panose="020B0503020204020204" charset="-122"/>
      <p:regular r:id="rId67"/>
    </p:embeddedFont>
    <p:embeddedFont>
      <p:font typeface="Palatino Linotype" panose="02040502050505030304" pitchFamily="18" charset="0"/>
      <p:regular r:id="rId68"/>
      <p:bold r:id="rId69"/>
      <p:italic r:id="rId70"/>
      <p:boldItalic r:id="rId71"/>
    </p:embeddedFont>
    <p:embeddedFont>
      <p:font typeface="黑体" panose="02010609060101010101" charset="-122"/>
      <p:regular r:id="rId72"/>
    </p:embeddedFont>
    <p:embeddedFont>
      <p:font typeface="Consolas" panose="020B0609020204030204"/>
      <p:regular r:id="rId73"/>
      <p:bold r:id="rId74"/>
      <p:italic r:id="rId75"/>
      <p:boldItalic r:id="rId76"/>
    </p:embeddedFont>
    <p:embeddedFont>
      <p:font typeface="微软雅黑" panose="020B0503020204020204" charset="-122"/>
      <p:regular r:id="rId77"/>
    </p:embeddedFont>
    <p:embeddedFont>
      <p:font typeface="FIUMBW+Consolas" panose="020B0609020204030204"/>
      <p:regular r:id="rId78"/>
    </p:embeddedFont>
    <p:embeddedFont>
      <p:font typeface="THBTSP+ArialMT" panose="020B0604020202020204"/>
      <p:regular r:id="rId79"/>
    </p:embeddedFont>
    <p:embeddedFont>
      <p:font typeface="Calibri" panose="020F0502020204030204" charset="0"/>
      <p:regular r:id="rId80"/>
      <p:bold r:id="rId81"/>
      <p:italic r:id="rId82"/>
      <p:boldItalic r:id="rId83"/>
    </p:embeddedFont>
    <p:embeddedFont>
      <p:font typeface="UJUHSK+TimesNewRomanPS-BoldMT" panose="02020803070505020304"/>
      <p:bold r:id="rId84"/>
    </p:embeddedFont>
    <p:embeddedFont>
      <p:font typeface="LAJSPS+Consolas-Bold" panose="020B0709020204030204"/>
      <p:bold r:id="rId85"/>
    </p:embeddedFont>
    <p:embeddedFont>
      <p:font typeface="QNBPRQ+Calibri" panose="020F0502020204030204"/>
      <p:regular r:id="rId86"/>
    </p:embeddedFont>
  </p:embeddedFontLst>
  <p:custDataLst>
    <p:tags r:id="rId87"/>
  </p:custData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15" userDrawn="1">
          <p15:clr>
            <a:srgbClr val="A4A3A4"/>
          </p15:clr>
        </p15:guide>
        <p15:guide id="2" pos="24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57" d="100"/>
          <a:sy n="57" d="100"/>
        </p:scale>
        <p:origin x="-2482" y="-91"/>
      </p:cViewPr>
      <p:guideLst>
        <p:guide orient="horz" pos="3215"/>
        <p:guide pos="247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87" Type="http://schemas.openxmlformats.org/officeDocument/2006/relationships/tags" Target="tags/tag1.xml"/><Relationship Id="rId86" Type="http://schemas.openxmlformats.org/officeDocument/2006/relationships/font" Target="fonts/font20.fntdata"/><Relationship Id="rId85" Type="http://schemas.openxmlformats.org/officeDocument/2006/relationships/font" Target="fonts/font19.fntdata"/><Relationship Id="rId84" Type="http://schemas.openxmlformats.org/officeDocument/2006/relationships/font" Target="fonts/font18.fntdata"/><Relationship Id="rId83" Type="http://schemas.openxmlformats.org/officeDocument/2006/relationships/font" Target="fonts/font17.fntdata"/><Relationship Id="rId82" Type="http://schemas.openxmlformats.org/officeDocument/2006/relationships/font" Target="fonts/font16.fntdata"/><Relationship Id="rId81" Type="http://schemas.openxmlformats.org/officeDocument/2006/relationships/font" Target="fonts/font15.fntdata"/><Relationship Id="rId80" Type="http://schemas.openxmlformats.org/officeDocument/2006/relationships/font" Target="fonts/font14.fntdata"/><Relationship Id="rId8" Type="http://schemas.openxmlformats.org/officeDocument/2006/relationships/notesMaster" Target="notesMasters/notesMaster1.xml"/><Relationship Id="rId79" Type="http://schemas.openxmlformats.org/officeDocument/2006/relationships/font" Target="fonts/font13.fntdata"/><Relationship Id="rId78" Type="http://schemas.openxmlformats.org/officeDocument/2006/relationships/font" Target="fonts/font12.fntdata"/><Relationship Id="rId77" Type="http://schemas.openxmlformats.org/officeDocument/2006/relationships/font" Target="fonts/font11.fntdata"/><Relationship Id="rId76" Type="http://schemas.openxmlformats.org/officeDocument/2006/relationships/font" Target="fonts/font10.fntdata"/><Relationship Id="rId75" Type="http://schemas.openxmlformats.org/officeDocument/2006/relationships/font" Target="fonts/font9.fntdata"/><Relationship Id="rId74" Type="http://schemas.openxmlformats.org/officeDocument/2006/relationships/font" Target="fonts/font8.fntdata"/><Relationship Id="rId73" Type="http://schemas.openxmlformats.org/officeDocument/2006/relationships/font" Target="fonts/font7.fntdata"/><Relationship Id="rId72" Type="http://schemas.openxmlformats.org/officeDocument/2006/relationships/font" Target="fonts/font6.fntdata"/><Relationship Id="rId71" Type="http://schemas.openxmlformats.org/officeDocument/2006/relationships/font" Target="fonts/font5.fntdata"/><Relationship Id="rId70" Type="http://schemas.openxmlformats.org/officeDocument/2006/relationships/font" Target="fonts/font4.fntdata"/><Relationship Id="rId7" Type="http://schemas.openxmlformats.org/officeDocument/2006/relationships/slide" Target="slides/slide1.xml"/><Relationship Id="rId69" Type="http://schemas.openxmlformats.org/officeDocument/2006/relationships/font" Target="fonts/font3.fntdata"/><Relationship Id="rId68" Type="http://schemas.openxmlformats.org/officeDocument/2006/relationships/font" Target="fonts/font2.fntdata"/><Relationship Id="rId67" Type="http://schemas.openxmlformats.org/officeDocument/2006/relationships/font" Target="fonts/font1.fntdata"/><Relationship Id="rId66" Type="http://schemas.openxmlformats.org/officeDocument/2006/relationships/tableStyles" Target="tableStyles.xml"/><Relationship Id="rId65" Type="http://schemas.openxmlformats.org/officeDocument/2006/relationships/viewProps" Target="viewProps.xml"/><Relationship Id="rId64" Type="http://schemas.openxmlformats.org/officeDocument/2006/relationships/presProps" Target="presProps.xml"/><Relationship Id="rId63" Type="http://schemas.openxmlformats.org/officeDocument/2006/relationships/slide" Target="slides/slide56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60" Type="http://schemas.openxmlformats.org/officeDocument/2006/relationships/slide" Target="slides/slide53.xml"/><Relationship Id="rId6" Type="http://schemas.openxmlformats.org/officeDocument/2006/relationships/slideMaster" Target="slideMasters/slideMaster5.xml"/><Relationship Id="rId59" Type="http://schemas.openxmlformats.org/officeDocument/2006/relationships/slide" Target="slides/slide52.xml"/><Relationship Id="rId58" Type="http://schemas.openxmlformats.org/officeDocument/2006/relationships/slide" Target="slides/slide51.xml"/><Relationship Id="rId57" Type="http://schemas.openxmlformats.org/officeDocument/2006/relationships/slide" Target="slides/slide50.xml"/><Relationship Id="rId56" Type="http://schemas.openxmlformats.org/officeDocument/2006/relationships/slide" Target="slides/slide49.xml"/><Relationship Id="rId55" Type="http://schemas.openxmlformats.org/officeDocument/2006/relationships/slide" Target="slides/slide48.xml"/><Relationship Id="rId54" Type="http://schemas.openxmlformats.org/officeDocument/2006/relationships/slide" Target="slides/slide47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" Type="http://schemas.openxmlformats.org/officeDocument/2006/relationships/slideMaster" Target="slideMasters/slideMaster4.xml"/><Relationship Id="rId49" Type="http://schemas.openxmlformats.org/officeDocument/2006/relationships/slide" Target="slides/slide4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0" Type="http://schemas.openxmlformats.org/officeDocument/2006/relationships/slide" Target="slides/slide33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0" Type="http://schemas.openxmlformats.org/officeDocument/2006/relationships/slide" Target="slides/slide13.xml"/><Relationship Id="rId2" Type="http://schemas.openxmlformats.org/officeDocument/2006/relationships/theme" Target="theme/theme1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225306" cy="3133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9444619" y="0"/>
            <a:ext cx="7225306" cy="3133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463509" y="780576"/>
            <a:ext cx="3746765" cy="210755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667378" y="3005217"/>
            <a:ext cx="13339026" cy="24588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5931293"/>
            <a:ext cx="7225306" cy="3133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9444619" y="5931293"/>
            <a:ext cx="7225306" cy="3133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日常从服务器获取网络资源，都是用户通过浏览器提交网址，浏览器自动发起</a:t>
            </a:r>
            <a:r>
              <a:rPr lang="en-US" altLang="zh-CN"/>
              <a:t>HTTP</a:t>
            </a:r>
            <a:r>
              <a:rPr lang="zh-CN" altLang="en-US"/>
              <a:t>请求，然后服务器返回网络资源。如果我们不通过浏览器发起请求，我们自己用代码实现</a:t>
            </a:r>
            <a:r>
              <a:rPr lang="en-US" altLang="zh-CN"/>
              <a:t>HTTP</a:t>
            </a:r>
            <a:r>
              <a:rPr lang="zh-CN" altLang="en-US"/>
              <a:t>请求，从而获取网页。我们就需要用到的</a:t>
            </a:r>
            <a:r>
              <a:rPr lang="en-US" altLang="zh-CN"/>
              <a:t>Requests</a:t>
            </a:r>
            <a:r>
              <a:rPr lang="zh-CN" altLang="en-US"/>
              <a:t>库来实现</a:t>
            </a:r>
            <a:r>
              <a:rPr lang="en-US" altLang="zh-CN"/>
              <a:t>HTTP</a:t>
            </a:r>
            <a:r>
              <a:rPr lang="zh-CN" altLang="en-US"/>
              <a:t>的</a:t>
            </a:r>
            <a:r>
              <a:rPr lang="zh-CN" altLang="en-US"/>
              <a:t>各种请求。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是一个常用的 HTTP 请求库，可以方便地向网站发送 HTTP 请求，并获取响应结果。主要用来模拟浏览器</a:t>
            </a:r>
            <a:r>
              <a:rPr lang="zh-CN" altLang="en-US"/>
              <a:t>发请求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关于</a:t>
            </a:r>
            <a:r>
              <a:rPr lang="en-US" altLang="zh-CN"/>
              <a:t>requests</a:t>
            </a:r>
            <a:r>
              <a:rPr lang="zh-CN" altLang="en-US"/>
              <a:t>库的详细内容，大家可以登录</a:t>
            </a:r>
            <a:r>
              <a:rPr lang="en-US" altLang="zh-CN"/>
              <a:t>requests</a:t>
            </a:r>
            <a:r>
              <a:rPr lang="zh-CN" altLang="en-US"/>
              <a:t>库官网</a:t>
            </a:r>
            <a:r>
              <a:rPr lang="zh-CN" altLang="en-US"/>
              <a:t>查看。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OPTIONS</a:t>
            </a:r>
            <a:r>
              <a:rPr lang="zh-CN" altLang="en-US"/>
              <a:t>预检请求，可用于检测服务器允许的</a:t>
            </a:r>
            <a:r>
              <a:rPr lang="en-US" altLang="zh-CN"/>
              <a:t>HTTP</a:t>
            </a:r>
            <a:r>
              <a:rPr lang="zh-CN" altLang="en-US"/>
              <a:t>请求。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访问资源时带入一些参数，服务器接受参数，根据参数</a:t>
            </a:r>
            <a:r>
              <a:rPr lang="zh-CN" altLang="en-US"/>
              <a:t>筛选资源</a:t>
            </a:r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data</a:t>
            </a:r>
            <a:r>
              <a:rPr lang="zh-CN" altLang="en-US"/>
              <a:t>主要是向服务器提交资源时</a:t>
            </a:r>
            <a:r>
              <a:rPr lang="zh-CN" altLang="en-US"/>
              <a:t>使用。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把</a:t>
            </a:r>
            <a:r>
              <a:rPr lang="en-US" altLang="zh-CN"/>
              <a:t>JSON</a:t>
            </a:r>
            <a:r>
              <a:rPr lang="zh-CN" altLang="en-US"/>
              <a:t>数据提交到</a:t>
            </a:r>
            <a:r>
              <a:rPr lang="en-US" altLang="zh-CN"/>
              <a:t>JSON</a:t>
            </a:r>
            <a:r>
              <a:rPr lang="zh-CN" altLang="en-US"/>
              <a:t>域</a:t>
            </a:r>
            <a:r>
              <a:rPr lang="zh-CN" altLang="en-US"/>
              <a:t>内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robots</a:t>
            </a:r>
            <a:r>
              <a:rPr lang="zh-CN" altLang="en-US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协议</a:t>
            </a:r>
            <a:r>
              <a:rPr lang="en-US" altLang="zh-CN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------</a:t>
            </a:r>
            <a:r>
              <a:rPr lang="zh-CN" altLang="en-US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网络爬虫排除标准</a:t>
            </a:r>
            <a:endParaRPr lang="zh-CN" altLang="en-US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定制访问某个</a:t>
            </a:r>
            <a:r>
              <a:rPr lang="en-US" altLang="zh-CN"/>
              <a:t>url</a:t>
            </a:r>
            <a:r>
              <a:rPr lang="zh-CN" altLang="en-US"/>
              <a:t>的</a:t>
            </a:r>
            <a:r>
              <a:rPr lang="en-US" altLang="zh-CN"/>
              <a:t>HTTP</a:t>
            </a:r>
            <a:r>
              <a:rPr lang="zh-CN" altLang="en-US"/>
              <a:t>协议头</a:t>
            </a:r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cookies</a:t>
            </a:r>
            <a:r>
              <a:rPr lang="zh-CN" altLang="en-US"/>
              <a:t>是网站为了辨别用户身份而储存在用户本地终端（Client Side）上的数据</a:t>
            </a:r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想服务器传文件时使用的</a:t>
            </a:r>
            <a:r>
              <a:rPr lang="zh-CN" altLang="en-US"/>
              <a:t>字段</a:t>
            </a:r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设定代理服务器的话，可以隐藏我们自己的</a:t>
            </a:r>
            <a:r>
              <a:rPr lang="en-US" altLang="zh-CN"/>
              <a:t>IP</a:t>
            </a:r>
            <a:r>
              <a:rPr lang="zh-CN" altLang="en-US"/>
              <a:t>地址，防止</a:t>
            </a:r>
            <a:r>
              <a:rPr lang="zh-CN" altLang="en-US"/>
              <a:t>反追踪。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get</a:t>
            </a:r>
            <a:r>
              <a:rPr lang="zh-CN" altLang="en-US"/>
              <a:t>方法是</a:t>
            </a:r>
            <a:r>
              <a:rPr lang="en-US" altLang="zh-CN"/>
              <a:t>requests</a:t>
            </a:r>
            <a:r>
              <a:rPr lang="zh-CN" altLang="en-US"/>
              <a:t>库最常用方法，获得网页最简单</a:t>
            </a:r>
            <a:r>
              <a:rPr lang="zh-CN" altLang="en-US"/>
              <a:t>方法</a:t>
            </a:r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**kwargs使用两个星号来传递可变数量的键值对参数，kwargs不是必需的，可以用其他词来代替。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以爬取百度网页为例，用</a:t>
            </a:r>
            <a:r>
              <a:rPr lang="en-US" altLang="zh-CN"/>
              <a:t>get</a:t>
            </a:r>
            <a:r>
              <a:rPr lang="zh-CN" altLang="en-US"/>
              <a:t>方法访问百度主页，用</a:t>
            </a:r>
            <a:r>
              <a:rPr lang="en-US" altLang="zh-CN"/>
              <a:t>r.status_code</a:t>
            </a:r>
            <a:r>
              <a:rPr lang="zh-CN" altLang="en-US"/>
              <a:t>来检测请求的</a:t>
            </a:r>
            <a:r>
              <a:rPr lang="zh-CN" altLang="en-US"/>
              <a:t>状态码。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 每个模块都有一个__name__属性，当其值是'__main__'时，表明该模块自身在运行，否则是被引入。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  <a:sym typeface="+mn-ea"/>
              </a:rPr>
              <a:t>HTTP</a:t>
            </a:r>
            <a:r>
              <a:rPr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是一个基于“请求与响应”模式的、无状态的应用层协议</a:t>
            </a:r>
            <a:r>
              <a:rPr lang="zh-CN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。无状态指第一次请求和第二次请求并没有相关的关联。</a:t>
            </a:r>
            <a:endParaRPr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可以从服务器获取资源，还可以</a:t>
            </a:r>
            <a:r>
              <a:rPr lang="zh-CN" altLang="en-US"/>
              <a:t>上传资源。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smtClean="0"/>
              <a:t>Title</a:t>
            </a:r>
            <a:endParaRPr lang="en-US"/>
          </a:p>
        </p:txBody>
      </p:sp>
      <p:sp>
        <p:nvSpPr>
          <p:cNvPr id="3" name="Text 2"/>
          <p:cNvSpPr>
            <a:spLocks noGrp="1"/>
          </p:cNvSpPr>
          <p:nvPr>
            <p:ph type="body" idx="1" hasCustomPrompt="1"/>
          </p:nvPr>
        </p:nvSpPr>
        <p:spPr/>
        <p:txBody>
          <a:bodyPr/>
          <a:lstStyle/>
          <a:p>
            <a:pPr lvl="0"/>
            <a:r>
              <a:rPr lang="en-US" smtClean="0"/>
              <a:t>Text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525B2-4347-4F72-BAF7-76B19438D329}" type="datetimeFigureOut">
              <a:rPr lang="en-US" smtClean="0"/>
            </a:fld>
            <a:endParaRPr lang="en-US"/>
          </a:p>
        </p:txBody>
      </p:sp>
      <p:sp>
        <p:nvSpPr>
          <p:cNvPr id="5" name="Foo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073CC-40D5-4B23-8DF0-9BD0A0C12F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smtClean="0"/>
              <a:t>Title</a:t>
            </a:r>
            <a:endParaRPr lang="en-US"/>
          </a:p>
        </p:txBody>
      </p:sp>
      <p:sp>
        <p:nvSpPr>
          <p:cNvPr id="3" name="Text 2"/>
          <p:cNvSpPr>
            <a:spLocks noGrp="1"/>
          </p:cNvSpPr>
          <p:nvPr>
            <p:ph type="body" idx="1" hasCustomPrompt="1"/>
          </p:nvPr>
        </p:nvSpPr>
        <p:spPr/>
        <p:txBody>
          <a:bodyPr/>
          <a:lstStyle/>
          <a:p>
            <a:pPr lvl="0"/>
            <a:r>
              <a:rPr lang="en-US" smtClean="0"/>
              <a:t>Text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525B2-4347-4F72-BAF7-76B19438D329}" type="datetimeFigureOut">
              <a:rPr lang="en-US" smtClean="0"/>
            </a:fld>
            <a:endParaRPr lang="en-US"/>
          </a:p>
        </p:txBody>
      </p:sp>
      <p:sp>
        <p:nvSpPr>
          <p:cNvPr id="5" name="Foo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073CC-40D5-4B23-8DF0-9BD0A0C12F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smtClean="0"/>
              <a:t>Title</a:t>
            </a:r>
            <a:endParaRPr lang="en-US"/>
          </a:p>
        </p:txBody>
      </p:sp>
      <p:sp>
        <p:nvSpPr>
          <p:cNvPr id="3" name="Text 2"/>
          <p:cNvSpPr>
            <a:spLocks noGrp="1"/>
          </p:cNvSpPr>
          <p:nvPr>
            <p:ph type="body" idx="1" hasCustomPrompt="1"/>
          </p:nvPr>
        </p:nvSpPr>
        <p:spPr/>
        <p:txBody>
          <a:bodyPr/>
          <a:lstStyle/>
          <a:p>
            <a:pPr lvl="0"/>
            <a:r>
              <a:rPr lang="en-US" smtClean="0"/>
              <a:t>Text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525B2-4347-4F72-BAF7-76B19438D329}" type="datetimeFigureOut">
              <a:rPr lang="en-US" smtClean="0"/>
            </a:fld>
            <a:endParaRPr lang="en-US"/>
          </a:p>
        </p:txBody>
      </p:sp>
      <p:sp>
        <p:nvSpPr>
          <p:cNvPr id="5" name="Foo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073CC-40D5-4B23-8DF0-9BD0A0C12F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smtClean="0"/>
              <a:t>Title</a:t>
            </a:r>
            <a:endParaRPr lang="en-US"/>
          </a:p>
        </p:txBody>
      </p:sp>
      <p:sp>
        <p:nvSpPr>
          <p:cNvPr id="3" name="Text 2"/>
          <p:cNvSpPr>
            <a:spLocks noGrp="1"/>
          </p:cNvSpPr>
          <p:nvPr>
            <p:ph type="body" idx="1" hasCustomPrompt="1"/>
          </p:nvPr>
        </p:nvSpPr>
        <p:spPr/>
        <p:txBody>
          <a:bodyPr/>
          <a:lstStyle/>
          <a:p>
            <a:pPr lvl="0"/>
            <a:r>
              <a:rPr lang="en-US" smtClean="0"/>
              <a:t>Text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525B2-4347-4F72-BAF7-76B19438D329}" type="datetimeFigureOut">
              <a:rPr lang="en-US" smtClean="0"/>
            </a:fld>
            <a:endParaRPr lang="en-US"/>
          </a:p>
        </p:txBody>
      </p:sp>
      <p:sp>
        <p:nvSpPr>
          <p:cNvPr id="5" name="Foo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073CC-40D5-4B23-8DF0-9BD0A0C12F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smtClean="0"/>
              <a:t>Title</a:t>
            </a:r>
            <a:endParaRPr lang="en-US"/>
          </a:p>
        </p:txBody>
      </p:sp>
      <p:sp>
        <p:nvSpPr>
          <p:cNvPr id="3" name="Text 2"/>
          <p:cNvSpPr>
            <a:spLocks noGrp="1"/>
          </p:cNvSpPr>
          <p:nvPr>
            <p:ph type="body" idx="1" hasCustomPrompt="1"/>
          </p:nvPr>
        </p:nvSpPr>
        <p:spPr/>
        <p:txBody>
          <a:bodyPr/>
          <a:lstStyle/>
          <a:p>
            <a:pPr lvl="0"/>
            <a:r>
              <a:rPr lang="en-US" smtClean="0"/>
              <a:t>Text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525B2-4347-4F72-BAF7-76B19438D329}" type="datetimeFigureOut">
              <a:rPr lang="en-US" smtClean="0"/>
            </a:fld>
            <a:endParaRPr lang="en-US"/>
          </a:p>
        </p:txBody>
      </p:sp>
      <p:sp>
        <p:nvSpPr>
          <p:cNvPr id="5" name="Foo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073CC-40D5-4B23-8DF0-9BD0A0C12F2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666" y="427735"/>
            <a:ext cx="6797992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666" y="2459482"/>
            <a:ext cx="6797992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68130" y="9944862"/>
            <a:ext cx="2417063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7666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38394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  <p:pic>
        <p:nvPicPr>
          <p:cNvPr id="7" name="图片 6" descr="图片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540"/>
            <a:ext cx="10693400" cy="75666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666" y="427735"/>
            <a:ext cx="6797992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666" y="2459482"/>
            <a:ext cx="6797992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68130" y="9944862"/>
            <a:ext cx="2417063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7666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38394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  <p:pic>
        <p:nvPicPr>
          <p:cNvPr id="7" name="图片 6" descr="图片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540"/>
            <a:ext cx="10693400" cy="75666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666" y="427735"/>
            <a:ext cx="6797992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666" y="2459482"/>
            <a:ext cx="6797992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68130" y="9944862"/>
            <a:ext cx="2417063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7666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38394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  <p:pic>
        <p:nvPicPr>
          <p:cNvPr id="7" name="图片 6" descr="图片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540"/>
            <a:ext cx="10693400" cy="75666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666" y="427735"/>
            <a:ext cx="6797992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666" y="2459482"/>
            <a:ext cx="6797992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68130" y="9944862"/>
            <a:ext cx="2417063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7666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38394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  <p:pic>
        <p:nvPicPr>
          <p:cNvPr id="7" name="图片 6" descr="图片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540"/>
            <a:ext cx="10693400" cy="75666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666" y="427735"/>
            <a:ext cx="6797992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666" y="2459482"/>
            <a:ext cx="6797992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68130" y="9944862"/>
            <a:ext cx="2417063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7666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38394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  <p:pic>
        <p:nvPicPr>
          <p:cNvPr id="7" name="图片 6" descr="图片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540"/>
            <a:ext cx="10693400" cy="75666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693400" cy="756666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714490" y="4714240"/>
            <a:ext cx="1779905" cy="4464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800" b="1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王</a:t>
            </a:r>
            <a:r>
              <a:rPr lang="zh-CN" sz="2800" b="1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曼曼</a:t>
            </a:r>
            <a:endParaRPr lang="zh-CN" sz="2800" b="1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922645" y="5362575"/>
            <a:ext cx="4239260" cy="363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83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spc="23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manmanwmm@163.com</a:t>
            </a:r>
            <a:endParaRPr lang="en-US" sz="2800" spc="23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3074" name="标题 3"/>
          <p:cNvSpPr>
            <a:spLocks noGrp="1"/>
          </p:cNvSpPr>
          <p:nvPr>
            <p:ph type="ctrTitle"/>
          </p:nvPr>
        </p:nvSpPr>
        <p:spPr>
          <a:xfrm>
            <a:off x="774700" y="1617663"/>
            <a:ext cx="9144000" cy="2325370"/>
          </a:xfrm>
        </p:spPr>
        <p:txBody>
          <a:bodyPr vert="horz" wrap="square" lIns="91440" tIns="45720" rIns="91440" bIns="45720" numCol="1" anchor="ctr" anchorCtr="0" compatLnSpc="1"/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alatino Linotype" panose="02040502050505030304" pitchFamily="18" charset="0"/>
                <a:ea typeface="黑体" panose="02010609060101010101" charset="-122"/>
                <a:cs typeface="+mj-cs"/>
              </a:rPr>
              <a:t>python</a:t>
            </a:r>
            <a:r>
              <a:rPr kumimoji="0" lang="zh-CN" altLang="en-US" sz="66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alatino Linotype" panose="02040502050505030304" pitchFamily="18" charset="0"/>
                <a:ea typeface="黑体" panose="02010609060101010101" charset="-122"/>
                <a:cs typeface="+mj-cs"/>
              </a:rPr>
              <a:t>数据采集</a:t>
            </a:r>
            <a:br>
              <a:rPr kumimoji="0" lang="zh-CN" altLang="en-US" sz="66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alatino Linotype" panose="02040502050505030304" pitchFamily="18" charset="0"/>
                <a:ea typeface="黑体" panose="02010609060101010101" charset="-122"/>
                <a:cs typeface="+mj-cs"/>
              </a:rPr>
            </a:br>
            <a:r>
              <a:rPr kumimoji="0" lang="en-US" altLang="zh-CN" sz="66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alatino Linotype" panose="02040502050505030304" pitchFamily="18" charset="0"/>
                <a:ea typeface="黑体" panose="02010609060101010101" charset="-122"/>
                <a:cs typeface="+mj-cs"/>
              </a:rPr>
              <a:t>                       </a:t>
            </a:r>
            <a:r>
              <a:rPr kumimoji="0" lang="en-US" altLang="zh-CN" sz="54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alatino Linotype" panose="02040502050505030304" pitchFamily="18" charset="0"/>
                <a:ea typeface="黑体" panose="02010609060101010101" charset="-122"/>
                <a:cs typeface="+mj-cs"/>
              </a:rPr>
              <a:t>--</a:t>
            </a:r>
            <a:r>
              <a:rPr kumimoji="0" lang="zh-CN" altLang="en-US" sz="54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alatino Linotype" panose="02040502050505030304" pitchFamily="18" charset="0"/>
                <a:ea typeface="黑体" panose="02010609060101010101" charset="-122"/>
                <a:cs typeface="+mj-cs"/>
              </a:rPr>
              <a:t>网络爬虫</a:t>
            </a:r>
            <a:endParaRPr kumimoji="0" lang="zh-CN" altLang="en-US" sz="54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Palatino Linotype" panose="02040502050505030304" pitchFamily="18" charset="0"/>
              <a:ea typeface="黑体" panose="02010609060101010101" charset="-122"/>
              <a:cs typeface="+mj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341761" y="2538343"/>
            <a:ext cx="1802455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HTTP协议方法</a:t>
            </a:r>
            <a:endParaRPr sz="200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444526" y="2538343"/>
            <a:ext cx="2505361" cy="333928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2095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Requests库方法</a:t>
            </a:r>
            <a:endParaRPr sz="20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207645" marR="0">
              <a:lnSpc>
                <a:spcPts val="2320"/>
              </a:lnSpc>
              <a:spcBef>
                <a:spcPts val="158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requests.get()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137795" marR="0">
              <a:lnSpc>
                <a:spcPts val="2320"/>
              </a:lnSpc>
              <a:spcBef>
                <a:spcPts val="1595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requests.head()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137795" marR="0">
              <a:lnSpc>
                <a:spcPts val="2320"/>
              </a:lnSpc>
              <a:spcBef>
                <a:spcPts val="158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requests.post()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20701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requests.put()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6858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requests.patch()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requests.delete()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65972" y="2538343"/>
            <a:ext cx="1411661" cy="862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功能一致性</a:t>
            </a:r>
            <a:endParaRPr sz="20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378460" marR="0">
              <a:lnSpc>
                <a:spcPts val="2615"/>
              </a:lnSpc>
              <a:spcBef>
                <a:spcPts val="126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一致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90447" y="3064443"/>
            <a:ext cx="705713" cy="82941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9215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GET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595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HEAD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344419" y="3527334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一致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90195" y="4056704"/>
            <a:ext cx="705714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POST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344168" y="4022710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一致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959347" y="4552835"/>
            <a:ext cx="567360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PUT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344168" y="4518841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一致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752144" y="5048965"/>
            <a:ext cx="982671" cy="82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858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PATCH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DELETE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344168" y="5014972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一致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344419" y="5511102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一致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18" name="object 3"/>
          <p:cNvSpPr txBox="1"/>
          <p:nvPr/>
        </p:nvSpPr>
        <p:spPr>
          <a:xfrm>
            <a:off x="2034540" y="979805"/>
            <a:ext cx="680656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协议与</a:t>
            </a: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库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rcRect l="14046" t="30738" r="16935" b="18880"/>
          <a:stretch>
            <a:fillRect/>
          </a:stretch>
        </p:blipFill>
        <p:spPr>
          <a:xfrm>
            <a:off x="666115" y="2266315"/>
            <a:ext cx="8980170" cy="36855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3975" y="-38100"/>
            <a:ext cx="10822940" cy="7566660"/>
          </a:xfrm>
          <a:prstGeom prst="rect">
            <a:avLst/>
          </a:prstGeom>
        </p:spPr>
      </p:pic>
      <p:pic>
        <p:nvPicPr>
          <p:cNvPr id="4098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733" y="1329690"/>
            <a:ext cx="6526212" cy="3917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9" name="TextBox 2"/>
          <p:cNvSpPr txBox="1"/>
          <p:nvPr/>
        </p:nvSpPr>
        <p:spPr>
          <a:xfrm>
            <a:off x="2682240" y="2841943"/>
            <a:ext cx="5815965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800" dirty="0">
                <a:latin typeface="微软雅黑" panose="020B0503020204020204" charset="-122"/>
                <a:ea typeface="微软雅黑" panose="020B0503020204020204" charset="-122"/>
              </a:rPr>
              <a:t>   </a:t>
            </a:r>
            <a:r>
              <a:rPr lang="en-US" altLang="zh-CN" sz="4800" dirty="0">
                <a:latin typeface="微软雅黑" panose="020B0503020204020204" charset="-122"/>
                <a:ea typeface="微软雅黑" panose="020B0503020204020204" charset="-122"/>
              </a:rPr>
              <a:t>requests</a:t>
            </a:r>
            <a:r>
              <a:rPr lang="zh-CN" altLang="en-US" sz="4800" dirty="0">
                <a:latin typeface="微软雅黑" panose="020B0503020204020204" charset="-122"/>
                <a:ea typeface="微软雅黑" panose="020B0503020204020204" charset="-122"/>
              </a:rPr>
              <a:t>库的安装</a:t>
            </a:r>
            <a:r>
              <a:rPr lang="zh-CN" altLang="zh-CN" sz="4800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4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40"/>
            <a:ext cx="10693400" cy="756666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11532" t="17738" r="14324"/>
          <a:stretch>
            <a:fillRect/>
          </a:stretch>
        </p:blipFill>
        <p:spPr>
          <a:xfrm>
            <a:off x="177800" y="1061720"/>
            <a:ext cx="10356215" cy="6044565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962150" y="681990"/>
            <a:ext cx="5629910" cy="2806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190"/>
              </a:lnSpc>
              <a:spcBef>
                <a:spcPts val="0"/>
              </a:spcBef>
              <a:spcAft>
                <a:spcPts val="0"/>
              </a:spcAft>
            </a:pPr>
            <a:r>
              <a:rPr sz="2800" spc="-11" dirty="0">
                <a:solidFill>
                  <a:srgbClr val="FF921A"/>
                </a:solidFill>
                <a:latin typeface="UJUHSK+TimesNewRomanPS-BoldMT" panose="02020803070505020304"/>
                <a:cs typeface="UJUHSK+TimesNewRomanPS-BoldMT" panose="02020803070505020304"/>
              </a:rPr>
              <a:t>http://www.python-requests.org</a:t>
            </a:r>
            <a:endParaRPr sz="2800" spc="-11" dirty="0">
              <a:solidFill>
                <a:srgbClr val="FF921A"/>
              </a:solidFill>
              <a:latin typeface="UJUHSK+TimesNewRomanPS-BoldMT" panose="02020803070505020304"/>
              <a:cs typeface="UJUHSK+TimesNewRomanPS-BoldMT" panose="02020803070505020304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314450" y="2122170"/>
            <a:ext cx="503555" cy="287655"/>
          </a:xfrm>
          <a:prstGeom prst="ellipse">
            <a:avLst/>
          </a:prstGeom>
          <a:noFill/>
          <a:ln w="3175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77825" y="2338070"/>
            <a:ext cx="503555" cy="287655"/>
          </a:xfrm>
          <a:prstGeom prst="ellipse">
            <a:avLst/>
          </a:prstGeom>
          <a:noFill/>
          <a:ln w="3175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" y="0"/>
            <a:ext cx="1069340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666115" y="2409825"/>
            <a:ext cx="9656445" cy="363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835"/>
              </a:lnSpc>
              <a:spcBef>
                <a:spcPts val="0"/>
              </a:spcBef>
              <a:spcAft>
                <a:spcPts val="0"/>
              </a:spcAft>
            </a:pPr>
            <a:r>
              <a:rPr sz="2400" spc="28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Win</a:t>
            </a:r>
            <a:r>
              <a:rPr sz="2400" spc="52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平台</a:t>
            </a:r>
            <a:r>
              <a:rPr sz="2400" spc="3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400" spc="42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400" spc="52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“以管理员身份运行”</a:t>
            </a:r>
            <a:r>
              <a:rPr sz="2400" spc="28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cmd</a:t>
            </a:r>
            <a:r>
              <a:rPr sz="2400" spc="6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，执行</a:t>
            </a:r>
            <a:r>
              <a:rPr sz="2400" spc="667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pip</a:t>
            </a:r>
            <a:r>
              <a:rPr sz="2400" spc="28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install</a:t>
            </a:r>
            <a:r>
              <a:rPr sz="2400" spc="306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endParaRPr sz="2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124" name="矩形 2"/>
          <p:cNvSpPr/>
          <p:nvPr/>
        </p:nvSpPr>
        <p:spPr>
          <a:xfrm>
            <a:off x="2826385" y="681990"/>
            <a:ext cx="427037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>
              <a:spcBef>
                <a:spcPct val="0"/>
              </a:spcBef>
              <a:buNone/>
            </a:pPr>
            <a:r>
              <a:rPr lang="en-US" altLang="zh-CN" sz="4000">
                <a:sym typeface="+mn-ea"/>
              </a:rPr>
              <a:t>requests</a:t>
            </a:r>
            <a:r>
              <a:rPr lang="zh-CN" altLang="en-US" sz="4000">
                <a:sym typeface="+mn-ea"/>
              </a:rPr>
              <a:t>库的安装</a:t>
            </a:r>
            <a:endParaRPr lang="zh-CN" altLang="en-US" sz="4000" dirty="0">
              <a:solidFill>
                <a:srgbClr val="26262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rcRect b="58620"/>
          <a:stretch>
            <a:fillRect/>
          </a:stretch>
        </p:blipFill>
        <p:spPr>
          <a:xfrm>
            <a:off x="1530350" y="3274060"/>
            <a:ext cx="7219315" cy="289750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" y="0"/>
            <a:ext cx="10693400" cy="7566660"/>
          </a:xfrm>
          <a:prstGeom prst="rect">
            <a:avLst/>
          </a:prstGeom>
        </p:spPr>
      </p:pic>
      <p:sp>
        <p:nvSpPr>
          <p:cNvPr id="5124" name="矩形 2"/>
          <p:cNvSpPr/>
          <p:nvPr/>
        </p:nvSpPr>
        <p:spPr>
          <a:xfrm>
            <a:off x="2826385" y="681990"/>
            <a:ext cx="5457190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>
              <a:spcBef>
                <a:spcPct val="0"/>
              </a:spcBef>
              <a:buNone/>
            </a:pPr>
            <a:r>
              <a:rPr lang="en-US" altLang="zh-CN" sz="4000" b="1">
                <a:sym typeface="+mn-ea"/>
              </a:rPr>
              <a:t>requests</a:t>
            </a:r>
            <a:r>
              <a:rPr lang="zh-CN" altLang="en-US" sz="4000" b="1">
                <a:sym typeface="+mn-ea"/>
              </a:rPr>
              <a:t>库的安装小测</a:t>
            </a:r>
            <a:endParaRPr lang="zh-CN" altLang="en-US" sz="4000" b="1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" y="1388745"/>
            <a:ext cx="10424795" cy="545211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705235" y="2379847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方法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08461" y="2379847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说明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2219" y="2905947"/>
            <a:ext cx="2643087" cy="33093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27686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requests.get()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20701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requests.head()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20701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requests.post()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276225" marR="0">
              <a:lnSpc>
                <a:spcPts val="2320"/>
              </a:lnSpc>
              <a:spcBef>
                <a:spcPts val="158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requests.put()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138430" marR="0">
              <a:lnSpc>
                <a:spcPts val="2320"/>
              </a:lnSpc>
              <a:spcBef>
                <a:spcPts val="1645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requests.patch()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6858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requests.delete()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562770" y="2871954"/>
            <a:ext cx="6146452" cy="33467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0325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构造一个请求，支撑以下各方法的基础方法</a:t>
            </a:r>
            <a:endParaRPr sz="20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471805" marR="0">
              <a:lnSpc>
                <a:spcPts val="2615"/>
              </a:lnSpc>
              <a:spcBef>
                <a:spcPts val="1295"/>
              </a:spcBef>
              <a:spcAft>
                <a:spcPts val="0"/>
              </a:spcAft>
            </a:pP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获取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HTML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网页的主要方法，对应于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GET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276860" marR="0">
              <a:lnSpc>
                <a:spcPts val="2615"/>
              </a:lnSpc>
              <a:spcBef>
                <a:spcPts val="1295"/>
              </a:spcBef>
              <a:spcAft>
                <a:spcPts val="0"/>
              </a:spcAft>
            </a:pP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获取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HTML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网页头信息的方法，对应于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HEAD</a:t>
            </a:r>
            <a:endParaRPr sz="2000" spc="-1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615"/>
              </a:lnSpc>
              <a:spcBef>
                <a:spcPts val="1295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向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HTML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网页提交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POST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请求的方法，对应于</a:t>
            </a:r>
            <a:r>
              <a:rPr sz="20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</a:t>
            </a:r>
            <a:r>
              <a:rPr sz="20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POST</a:t>
            </a:r>
            <a:endParaRPr sz="2000" spc="-12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137795" marR="0">
              <a:lnSpc>
                <a:spcPts val="2615"/>
              </a:lnSpc>
              <a:spcBef>
                <a:spcPts val="1285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向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HTML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网页提交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PUT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请求的方法，对应于</a:t>
            </a:r>
            <a:r>
              <a:rPr sz="20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PUT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80645" marR="0">
              <a:lnSpc>
                <a:spcPts val="2615"/>
              </a:lnSpc>
              <a:spcBef>
                <a:spcPts val="1300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向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HTML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网页提交局部修改请求，对应于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PATCH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263525" marR="0">
              <a:lnSpc>
                <a:spcPts val="2615"/>
              </a:lnSpc>
              <a:spcBef>
                <a:spcPts val="1345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向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HTML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页面提交删除请求，对应于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DELETE</a:t>
            </a:r>
            <a:endParaRPr sz="2000" spc="-1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 l="12499" t="28099" r="14168" b="14444"/>
          <a:stretch>
            <a:fillRect/>
          </a:stretch>
        </p:blipFill>
        <p:spPr>
          <a:xfrm>
            <a:off x="594360" y="2015490"/>
            <a:ext cx="9541510" cy="4203065"/>
          </a:xfrm>
          <a:prstGeom prst="rect">
            <a:avLst/>
          </a:prstGeom>
        </p:spPr>
      </p:pic>
      <p:sp>
        <p:nvSpPr>
          <p:cNvPr id="17" name="object 3"/>
          <p:cNvSpPr txBox="1"/>
          <p:nvPr/>
        </p:nvSpPr>
        <p:spPr>
          <a:xfrm>
            <a:off x="2034540" y="979805"/>
            <a:ext cx="680656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库的</a:t>
            </a: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7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个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主要方法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38100"/>
            <a:ext cx="1069340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530356" y="1258114"/>
            <a:ext cx="7568057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requests.get(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params=None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2611" t="29774" r="12509" b="25257"/>
          <a:stretch>
            <a:fillRect/>
          </a:stretch>
        </p:blipFill>
        <p:spPr>
          <a:xfrm>
            <a:off x="143510" y="1898650"/>
            <a:ext cx="10467340" cy="353441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818298" y="2383207"/>
            <a:ext cx="8123616" cy="16992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4041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3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3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3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3485"/>
              </a:lnSpc>
              <a:spcBef>
                <a:spcPts val="6505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3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FF931A"/>
                </a:solidFill>
                <a:latin typeface="LAJSPS+Consolas-Bold" panose="020B0709020204030204"/>
                <a:cs typeface="LAJSPS+Consolas-Bold" panose="020B0709020204030204"/>
              </a:rPr>
              <a:t>ꢀ</a:t>
            </a:r>
            <a:r>
              <a:rPr sz="2650" spc="832" dirty="0">
                <a:solidFill>
                  <a:srgbClr val="FF93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请求方式，对应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get/put/post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等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7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种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298" y="4252393"/>
            <a:ext cx="1077640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31A"/>
                </a:solidFill>
                <a:latin typeface="Consolas" panose="020B0609020204030204"/>
                <a:cs typeface="Consolas" panose="020B0609020204030204"/>
              </a:rPr>
              <a:t>url</a:t>
            </a:r>
            <a:endParaRPr sz="2650" b="1" dirty="0">
              <a:solidFill>
                <a:srgbClr val="FF931A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673067" y="4206063"/>
            <a:ext cx="3765142" cy="48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拟获取页面的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链接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18298" y="4810908"/>
            <a:ext cx="6106637" cy="48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3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3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控制访问的参数，共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13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个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8921" y="1430707"/>
            <a:ext cx="7383654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084" y="2247052"/>
            <a:ext cx="3721153" cy="48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FF0000"/>
                </a:solidFill>
                <a:latin typeface="LAJSPS+Consolas-Bold" panose="020B0709020204030204"/>
                <a:cs typeface="LAJSPS+Consolas-Bold" panose="020B0709020204030204"/>
              </a:rPr>
              <a:t>ꢀ</a:t>
            </a:r>
            <a:r>
              <a:rPr sz="2650" spc="832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请求方式</a:t>
            </a:r>
            <a:endParaRPr sz="2650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040011" y="2861127"/>
            <a:ext cx="6514540" cy="30327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35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2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b="1" spc="-1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GET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635" marR="0">
              <a:lnSpc>
                <a:spcPts val="2320"/>
              </a:lnSpc>
              <a:spcBef>
                <a:spcPts val="1255"/>
              </a:spcBef>
              <a:spcAft>
                <a:spcPts val="0"/>
              </a:spcAft>
            </a:pP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2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b="1" spc="-1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HEAD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2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2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50"/>
              </a:spcBef>
              <a:spcAft>
                <a:spcPts val="0"/>
              </a:spcAft>
            </a:pP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2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b="1" spc="-1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POST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2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2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00"/>
              </a:spcBef>
              <a:spcAft>
                <a:spcPts val="0"/>
              </a:spcAft>
            </a:pP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2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b="1" spc="-1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PUT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50"/>
              </a:spcBef>
              <a:spcAft>
                <a:spcPts val="0"/>
              </a:spcAft>
            </a:pP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2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000" b="1" spc="-1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b="1" spc="-11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PATCH</a:t>
            </a:r>
            <a:r>
              <a:rPr sz="2000" b="1" spc="-1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2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50"/>
              </a:spcBef>
              <a:spcAft>
                <a:spcPts val="0"/>
              </a:spcAft>
            </a:pP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2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000" b="1" spc="-1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lang="en-US" sz="2000" b="1" spc="-11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DELETE</a:t>
            </a:r>
            <a:r>
              <a:rPr sz="2000" b="1" spc="-1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05"/>
              </a:spcBef>
              <a:spcAft>
                <a:spcPts val="0"/>
              </a:spcAft>
            </a:pP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2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b="1" spc="-1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OPTIONS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7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spc="-1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8921" y="1430707"/>
            <a:ext cx="7383654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084" y="2247052"/>
            <a:ext cx="6745413" cy="48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3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控制访问的参数，均为可选项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63147" y="2826379"/>
            <a:ext cx="5981242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params</a:t>
            </a:r>
            <a:r>
              <a:rPr sz="2000" spc="1666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字典或字节序列，作为参数增加到</a:t>
            </a:r>
            <a:r>
              <a:rPr sz="2000" spc="-1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中</a:t>
            </a:r>
            <a:endParaRPr sz="2000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9134" y="3853250"/>
            <a:ext cx="9558211" cy="12400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35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kv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72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{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'key1'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'value1'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'key2'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572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'value2'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}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5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84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.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(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'GET'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'http://python123.io/ws'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params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kv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55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print(r.url)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9134" y="5214152"/>
            <a:ext cx="6515797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rPr>
              <a:t>http://python123.io/ws</a:t>
            </a:r>
            <a:r>
              <a:rPr sz="2000" spc="-1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?key1=value1&amp;key2=value2</a:t>
            </a:r>
            <a:endParaRPr sz="2000" spc="-10" dirty="0">
              <a:solidFill>
                <a:srgbClr val="FF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932555" y="1186180"/>
            <a:ext cx="242125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网络爬虫</a:t>
            </a:r>
            <a:endParaRPr lang="zh-CN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82015" y="2116455"/>
            <a:ext cx="9601200" cy="31051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6900"/>
                </a:solidFill>
                <a:latin typeface="Consolas" panose="020B0609020204030204"/>
                <a:cs typeface="Consolas" panose="020B0609020204030204"/>
              </a:rPr>
              <a:t>   </a:t>
            </a:r>
            <a:endParaRPr lang="zh-CN"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endParaRPr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requests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库</a:t>
            </a:r>
            <a:r>
              <a:rPr lang="en-US" alt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------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爬取</a:t>
            </a:r>
            <a:r>
              <a:rPr lang="en-US" alt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HTML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页面</a:t>
            </a:r>
            <a:endParaRPr lang="zh-CN" altLang="en-US"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Beautiful Soup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库</a:t>
            </a:r>
            <a:r>
              <a:rPr lang="en-US" alt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-------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解析</a:t>
            </a:r>
            <a:r>
              <a:rPr lang="en-US" alt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HTML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页面</a:t>
            </a:r>
            <a:endParaRPr lang="zh-CN" altLang="en-US"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Re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库</a:t>
            </a:r>
            <a:r>
              <a:rPr lang="en-US" alt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------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正则表达式库，提取页面关键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信息</a:t>
            </a:r>
            <a:endParaRPr lang="zh-CN" altLang="en-US"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Scrapy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库</a:t>
            </a:r>
            <a:r>
              <a:rPr lang="en-US" alt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-------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专业网络爬虫</a:t>
            </a:r>
            <a:r>
              <a:rPr lang="zh-CN" altLang="en-US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框架</a:t>
            </a:r>
            <a:endParaRPr lang="zh-CN" altLang="en-US"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8921" y="1430707"/>
            <a:ext cx="7383654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084" y="2247052"/>
            <a:ext cx="6926305" cy="9493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3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控制访问的参数，均为可选项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944880" marR="0">
              <a:lnSpc>
                <a:spcPts val="2615"/>
              </a:lnSpc>
              <a:spcBef>
                <a:spcPts val="1075"/>
              </a:spcBef>
              <a:spcAft>
                <a:spcPts val="0"/>
              </a:spcAft>
            </a:pP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params</a:t>
            </a:r>
            <a:r>
              <a:rPr sz="2000" spc="1666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字典或字节序列，作为参数增加到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中</a:t>
            </a:r>
            <a:endParaRPr sz="200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62645" y="3280515"/>
            <a:ext cx="7039889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data</a:t>
            </a:r>
            <a:r>
              <a:rPr sz="2000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ꢀꢀꢀꢀ</a:t>
            </a:r>
            <a:r>
              <a:rPr sz="2000" spc="-15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字典、字节序列或文件对象，作为</a:t>
            </a:r>
            <a:r>
              <a:rPr sz="200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spc="-17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的内容</a:t>
            </a:r>
            <a:endParaRPr sz="2000" spc="-17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017" y="4090994"/>
            <a:ext cx="6376488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kv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72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{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'key1'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'value1'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'key2'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572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'value2'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}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1514" y="4544377"/>
            <a:ext cx="9419406" cy="7886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84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.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(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'POST'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'http://python123.io/ws'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data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kv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615"/>
              </a:lnSpc>
              <a:spcBef>
                <a:spcPts val="975"/>
              </a:spcBef>
              <a:spcAft>
                <a:spcPts val="0"/>
              </a:spcAft>
            </a:pPr>
            <a:r>
              <a:rPr sz="2000" spc="-10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spc="-21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body</a:t>
            </a:r>
            <a:r>
              <a:rPr sz="2000" spc="579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78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</a:t>
            </a:r>
            <a:r>
              <a:rPr sz="2000" spc="-15" dirty="0">
                <a:solidFill>
                  <a:srgbClr val="4E9A06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主体内容</a:t>
            </a:r>
            <a:r>
              <a:rPr sz="200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</a:t>
            </a:r>
            <a:endParaRPr sz="2000" dirty="0">
              <a:solidFill>
                <a:srgbClr val="4E9A06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1263" y="5451896"/>
            <a:ext cx="9696514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84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.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(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'POST'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'http://python123.io/ws'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data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body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8921" y="1430707"/>
            <a:ext cx="7383654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084" y="2247052"/>
            <a:ext cx="6926305" cy="9493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3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控制访问的参数，均为可选项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944880" marR="0">
              <a:lnSpc>
                <a:spcPts val="2615"/>
              </a:lnSpc>
              <a:spcBef>
                <a:spcPts val="1075"/>
              </a:spcBef>
              <a:spcAft>
                <a:spcPts val="0"/>
              </a:spcAft>
            </a:pP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params</a:t>
            </a:r>
            <a:r>
              <a:rPr sz="2000" spc="1666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字典或字节序列，作为参数增加到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中</a:t>
            </a:r>
            <a:endParaRPr sz="200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62645" y="3280515"/>
            <a:ext cx="7039889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data</a:t>
            </a:r>
            <a:r>
              <a:rPr sz="20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ꢀꢀꢀꢀ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字典、字节序列或文件对象，作为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的内容</a:t>
            </a:r>
            <a:endParaRPr sz="20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762394" y="3768646"/>
            <a:ext cx="706317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json</a:t>
            </a:r>
            <a:endParaRPr sz="2000" dirty="0">
              <a:solidFill>
                <a:srgbClr val="FF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869069" y="3733898"/>
            <a:ext cx="4721931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7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11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JSON</a:t>
            </a:r>
            <a:r>
              <a:rPr sz="2000" spc="-16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格式的数据，作为</a:t>
            </a:r>
            <a:r>
              <a:rPr sz="2000" spc="-1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spc="-17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的内容</a:t>
            </a:r>
            <a:endParaRPr sz="2000" spc="-17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2017" y="4679259"/>
            <a:ext cx="3887034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kv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72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{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'key1'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'value1'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}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41765" y="5132641"/>
            <a:ext cx="9419155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84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.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(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'POST'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'http://python123.io/ws'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json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kv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8921" y="1430707"/>
            <a:ext cx="7383654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084" y="2247052"/>
            <a:ext cx="6926305" cy="9493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3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控制访问的参数，均为可选项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944880" marR="0">
              <a:lnSpc>
                <a:spcPts val="2615"/>
              </a:lnSpc>
              <a:spcBef>
                <a:spcPts val="1075"/>
              </a:spcBef>
              <a:spcAft>
                <a:spcPts val="0"/>
              </a:spcAft>
            </a:pP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params</a:t>
            </a:r>
            <a:r>
              <a:rPr sz="2000" spc="1666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字典或字节序列，作为参数增加到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中</a:t>
            </a:r>
            <a:endParaRPr sz="200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62645" y="3280515"/>
            <a:ext cx="7039889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data</a:t>
            </a:r>
            <a:r>
              <a:rPr sz="20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ꢀꢀꢀꢀ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字典、字节序列或文件对象，作为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的内容</a:t>
            </a:r>
            <a:endParaRPr sz="20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762394" y="3768646"/>
            <a:ext cx="706317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json</a:t>
            </a:r>
            <a:endParaRPr sz="20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869069" y="3733898"/>
            <a:ext cx="4721931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7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1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JSON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格式的数据，作为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的内容</a:t>
            </a:r>
            <a:endParaRPr sz="20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762394" y="4187280"/>
            <a:ext cx="3600168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headers</a:t>
            </a:r>
            <a:r>
              <a:rPr sz="2000" spc="17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字典，</a:t>
            </a:r>
            <a:r>
              <a:rPr sz="200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17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定制头</a:t>
            </a:r>
            <a:endParaRPr sz="2000" spc="-17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42017" y="4959675"/>
            <a:ext cx="5132013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hd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72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{</a:t>
            </a: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'user</a:t>
            </a:r>
            <a:r>
              <a:rPr sz="2000" spc="-13" dirty="0">
                <a:solidFill>
                  <a:srgbClr val="4E9A06"/>
                </a:solidFill>
                <a:latin typeface="FIUMBW+Consolas" panose="020B0609020204030204"/>
                <a:cs typeface="FIUMBW+Consolas" panose="020B0609020204030204"/>
              </a:rPr>
              <a:t>‐</a:t>
            </a: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agent'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572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'Chrome/10'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}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41765" y="5413057"/>
            <a:ext cx="9833811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84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.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(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'POST'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'http://python123.io/ws'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headers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hd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8921" y="1430707"/>
            <a:ext cx="7383654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084" y="2247052"/>
            <a:ext cx="6926305" cy="9493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3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控制访问的参数，均为可选项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944880" marR="0">
              <a:lnSpc>
                <a:spcPts val="2615"/>
              </a:lnSpc>
              <a:spcBef>
                <a:spcPts val="1075"/>
              </a:spcBef>
              <a:spcAft>
                <a:spcPts val="0"/>
              </a:spcAft>
            </a:pP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params</a:t>
            </a:r>
            <a:r>
              <a:rPr sz="2000" spc="1666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字典或字节序列，作为参数增加到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中</a:t>
            </a:r>
            <a:endParaRPr sz="200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62645" y="3280515"/>
            <a:ext cx="7039889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data</a:t>
            </a:r>
            <a:r>
              <a:rPr sz="20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ꢀꢀꢀꢀ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字典、字节序列或文件对象，作为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的内容</a:t>
            </a:r>
            <a:endParaRPr sz="20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762394" y="3768646"/>
            <a:ext cx="706317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json</a:t>
            </a:r>
            <a:endParaRPr sz="20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869069" y="3733898"/>
            <a:ext cx="4721931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7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1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JSON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格式的数据，作为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的内容</a:t>
            </a:r>
            <a:endParaRPr sz="20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762394" y="4187280"/>
            <a:ext cx="3600168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headers</a:t>
            </a:r>
            <a:r>
              <a:rPr sz="20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字典，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定制头</a:t>
            </a:r>
            <a:endParaRPr sz="20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762143" y="4640663"/>
            <a:ext cx="6090201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cookies</a:t>
            </a:r>
            <a:r>
              <a:rPr sz="2000" spc="17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字典或</a:t>
            </a:r>
            <a:r>
              <a:rPr sz="200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CookieJar</a:t>
            </a:r>
            <a:r>
              <a:rPr sz="2000" spc="-14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</a:t>
            </a:r>
            <a:r>
              <a:rPr sz="2000" spc="-11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spc="-17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中的</a:t>
            </a:r>
            <a:r>
              <a:rPr sz="2000" spc="-11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cookie</a:t>
            </a:r>
            <a:endParaRPr sz="2000" spc="-11" dirty="0">
              <a:solidFill>
                <a:srgbClr val="FF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762143" y="5128793"/>
            <a:ext cx="706317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auth</a:t>
            </a:r>
            <a:endParaRPr sz="2000" dirty="0">
              <a:solidFill>
                <a:srgbClr val="FF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868819" y="5094045"/>
            <a:ext cx="3249607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元组，支持</a:t>
            </a:r>
            <a:r>
              <a:rPr sz="200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15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认证功能</a:t>
            </a:r>
            <a:endParaRPr sz="2000" spc="-15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8921" y="1430707"/>
            <a:ext cx="7383654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084" y="2247052"/>
            <a:ext cx="5737460" cy="48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3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控制访问的参数（续）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63147" y="2826379"/>
            <a:ext cx="3802191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files</a:t>
            </a:r>
            <a:r>
              <a:rPr sz="2000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ꢀꢀꢀ</a:t>
            </a:r>
            <a:r>
              <a:rPr sz="2000" spc="-15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字典类型，传输文件</a:t>
            </a:r>
            <a:endParaRPr sz="2000" spc="-15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017" y="4062800"/>
            <a:ext cx="5823452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fs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72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{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'file'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0" dirty="0">
                <a:solidFill>
                  <a:srgbClr val="3E4349"/>
                </a:solidFill>
                <a:latin typeface="Consolas" panose="020B0609020204030204"/>
                <a:cs typeface="Consolas" panose="020B0609020204030204"/>
              </a:rPr>
              <a:t>open(</a:t>
            </a: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'data.xls'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2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'rb'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)}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017" y="4516183"/>
            <a:ext cx="9557960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84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.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(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'POST'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'http://python123.io/ws'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files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fs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8921" y="1430707"/>
            <a:ext cx="7383654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084" y="2247052"/>
            <a:ext cx="5737460" cy="9493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3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控制访问的参数（续）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944880" marR="0">
              <a:lnSpc>
                <a:spcPts val="2615"/>
              </a:lnSpc>
              <a:spcBef>
                <a:spcPts val="1075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files</a:t>
            </a:r>
            <a:r>
              <a:rPr sz="20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ꢀꢀꢀ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字典类型，传输文件</a:t>
            </a:r>
            <a:endParaRPr sz="20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62895" y="3280515"/>
            <a:ext cx="4305764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timeout</a:t>
            </a:r>
            <a:r>
              <a:rPr sz="2000" spc="17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设定超时时间，</a:t>
            </a:r>
            <a:r>
              <a:rPr sz="2000" b="1" spc="-16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秒为单位</a:t>
            </a:r>
            <a:endParaRPr sz="2000" b="1" spc="-16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017" y="4243395"/>
            <a:ext cx="9419406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84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.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(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'GET'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'http://www.baidu.com'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3D4348"/>
                </a:solidFill>
                <a:latin typeface="Consolas" panose="020B0609020204030204"/>
                <a:cs typeface="Consolas" panose="020B0609020204030204"/>
              </a:rPr>
              <a:t>timeout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-11" dirty="0">
                <a:solidFill>
                  <a:srgbClr val="3D4348"/>
                </a:solidFill>
                <a:latin typeface="Consolas" panose="020B0609020204030204"/>
                <a:cs typeface="Consolas" panose="020B0609020204030204"/>
              </a:rPr>
              <a:t>10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8921" y="1430707"/>
            <a:ext cx="7383654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084" y="2247052"/>
            <a:ext cx="5737460" cy="9493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3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控制访问的参数（续）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944880" marR="0">
              <a:lnSpc>
                <a:spcPts val="2615"/>
              </a:lnSpc>
              <a:spcBef>
                <a:spcPts val="1075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files</a:t>
            </a:r>
            <a:r>
              <a:rPr sz="20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ꢀꢀꢀ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字典类型，传输文件</a:t>
            </a:r>
            <a:endParaRPr sz="20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62895" y="3280515"/>
            <a:ext cx="4305764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timeout</a:t>
            </a:r>
            <a:r>
              <a:rPr sz="20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设定超时时间，秒为单位</a:t>
            </a:r>
            <a:endParaRPr sz="20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762644" y="3733898"/>
            <a:ext cx="7328514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proxies</a:t>
            </a:r>
            <a:r>
              <a:rPr sz="2000" spc="17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字典类型，设定访问代理服务器，可以增加登录认证</a:t>
            </a:r>
            <a:endParaRPr sz="2000" spc="-16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017" y="4485711"/>
            <a:ext cx="7622422" cy="78591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pxs</a:t>
            </a:r>
            <a:r>
              <a:rPr sz="2000" spc="59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72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{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'http://user:pass@10.10.10.1:1234'</a:t>
            </a:r>
            <a:endParaRPr sz="2000" spc="-10" dirty="0">
              <a:solidFill>
                <a:srgbClr val="4E9A06"/>
              </a:solidFill>
              <a:latin typeface="Consolas" panose="020B0609020204030204"/>
              <a:cs typeface="Consolas" panose="020B0609020204030204"/>
            </a:endParaRPr>
          </a:p>
          <a:p>
            <a:pPr marL="1659255" marR="0">
              <a:lnSpc>
                <a:spcPts val="2320"/>
              </a:lnSpc>
              <a:spcBef>
                <a:spcPts val="1250"/>
              </a:spcBef>
              <a:spcAft>
                <a:spcPts val="0"/>
              </a:spcAft>
            </a:pP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'https'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0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'https://10.10.10.1:4321'</a:t>
            </a:r>
            <a:r>
              <a:rPr sz="2000" spc="1666" dirty="0">
                <a:solidFill>
                  <a:srgbClr val="4E9A06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}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1766" y="5393230"/>
            <a:ext cx="9557961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745234"/>
                </a:solidFill>
                <a:latin typeface="Consolas" panose="020B0609020204030204"/>
                <a:cs typeface="Consolas" panose="020B0609020204030204"/>
              </a:rPr>
              <a:t>&gt;&gt;&gt;</a:t>
            </a:r>
            <a:r>
              <a:rPr sz="2000" dirty="0">
                <a:solidFill>
                  <a:srgbClr val="745234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584" dirty="0">
                <a:solidFill>
                  <a:srgbClr val="5728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.</a:t>
            </a: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(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'GET'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84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4E9A06"/>
                </a:solidFill>
                <a:latin typeface="Consolas" panose="020B0609020204030204"/>
                <a:cs typeface="Consolas" panose="020B0609020204030204"/>
              </a:rPr>
              <a:t>'http://www.baidu.com'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000" spc="578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1" dirty="0">
                <a:solidFill>
                  <a:srgbClr val="3D4348"/>
                </a:solidFill>
                <a:latin typeface="Consolas" panose="020B0609020204030204"/>
                <a:cs typeface="Consolas" panose="020B0609020204030204"/>
              </a:rPr>
              <a:t>proxies</a:t>
            </a:r>
            <a:r>
              <a:rPr sz="2000" dirty="0">
                <a:solidFill>
                  <a:srgbClr val="5728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pxs</a:t>
            </a:r>
            <a:r>
              <a: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000" b="1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8921" y="1430707"/>
            <a:ext cx="7383654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084" y="2247052"/>
            <a:ext cx="5737460" cy="9493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3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控制访问的参数（续）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944880" marR="0">
              <a:lnSpc>
                <a:spcPts val="2615"/>
              </a:lnSpc>
              <a:spcBef>
                <a:spcPts val="1075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files</a:t>
            </a:r>
            <a:r>
              <a:rPr sz="20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ꢀꢀꢀ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字典类型，传输文件</a:t>
            </a:r>
            <a:endParaRPr sz="20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62895" y="3280515"/>
            <a:ext cx="4305764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timeout</a:t>
            </a:r>
            <a:r>
              <a:rPr sz="20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设定超时时间，秒为单位</a:t>
            </a:r>
            <a:endParaRPr sz="20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762142" y="3733898"/>
            <a:ext cx="7329016" cy="21609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35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proxies</a:t>
            </a:r>
            <a:r>
              <a:rPr sz="20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字典类型，设定访问代理服务器，可以增加登录认证</a:t>
            </a:r>
            <a:endParaRPr sz="20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2615"/>
              </a:lnSpc>
              <a:spcBef>
                <a:spcPts val="955"/>
              </a:spcBef>
              <a:spcAft>
                <a:spcPts val="0"/>
              </a:spcAft>
            </a:pPr>
            <a:r>
              <a:rPr sz="2000" spc="-13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allow_redirects</a:t>
            </a:r>
            <a:r>
              <a:rPr sz="2000" spc="567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2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100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True/False</a:t>
            </a:r>
            <a:r>
              <a:rPr sz="2000" spc="-17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，默认为</a:t>
            </a:r>
            <a:r>
              <a:rPr sz="200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True</a:t>
            </a:r>
            <a:r>
              <a:rPr sz="2000" spc="-16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，重定向开关</a:t>
            </a:r>
            <a:endParaRPr sz="2000" spc="-16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2615"/>
              </a:lnSpc>
              <a:spcBef>
                <a:spcPts val="955"/>
              </a:spcBef>
              <a:spcAft>
                <a:spcPts val="0"/>
              </a:spcAft>
            </a:pP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stream</a:t>
            </a:r>
            <a:r>
              <a:rPr sz="2000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ꢀꢀ</a:t>
            </a:r>
            <a:r>
              <a:rPr sz="2000" spc="-15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17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True/False</a:t>
            </a:r>
            <a:r>
              <a:rPr sz="2000" spc="-15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，默认为</a:t>
            </a:r>
            <a:r>
              <a:rPr sz="2000" spc="-12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True</a:t>
            </a:r>
            <a:r>
              <a:rPr sz="2000" spc="-16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，获取内容立即下载开关</a:t>
            </a:r>
            <a:endParaRPr sz="2000" spc="-16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2615"/>
              </a:lnSpc>
              <a:spcBef>
                <a:spcPts val="905"/>
              </a:spcBef>
              <a:spcAft>
                <a:spcPts val="0"/>
              </a:spcAft>
            </a:pP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verify</a:t>
            </a:r>
            <a:r>
              <a:rPr sz="2000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ꢀꢀ</a:t>
            </a:r>
            <a:r>
              <a:rPr sz="2000" spc="-15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17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True/False</a:t>
            </a:r>
            <a:r>
              <a:rPr sz="2000" spc="-15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，默认为</a:t>
            </a:r>
            <a:r>
              <a:rPr sz="2000" spc="-12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True</a:t>
            </a:r>
            <a:r>
              <a:rPr sz="2000" spc="-16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，认证</a:t>
            </a:r>
            <a:r>
              <a:rPr sz="2000" spc="-1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SSL</a:t>
            </a:r>
            <a:r>
              <a:rPr sz="2000" spc="-15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证书开关</a:t>
            </a:r>
            <a:endParaRPr sz="2000" spc="-15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2615"/>
              </a:lnSpc>
              <a:spcBef>
                <a:spcPts val="960"/>
              </a:spcBef>
              <a:spcAft>
                <a:spcPts val="0"/>
              </a:spcAft>
            </a:pPr>
            <a:r>
              <a:rPr sz="2000" spc="-14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cert</a:t>
            </a:r>
            <a:r>
              <a:rPr sz="2000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ꢀꢀꢀꢀ</a:t>
            </a:r>
            <a:r>
              <a:rPr sz="2000" spc="-15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000" spc="-21" dirty="0">
                <a:solidFill>
                  <a:srgbClr val="FF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4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本地</a:t>
            </a:r>
            <a:r>
              <a:rPr sz="2000" spc="-1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SSL</a:t>
            </a:r>
            <a:r>
              <a:rPr sz="2000" spc="-15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证书路径</a:t>
            </a:r>
            <a:endParaRPr sz="2000" spc="-15" dirty="0">
              <a:solidFill>
                <a:srgbClr val="FF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8921" y="1430707"/>
            <a:ext cx="7383654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requests.request(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method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084" y="2247052"/>
            <a:ext cx="6745413" cy="48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3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控制访问的参数，均为可选项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63147" y="2861127"/>
            <a:ext cx="982797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params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27966" y="3259690"/>
            <a:ext cx="2228304" cy="16926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timeout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5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proxies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5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allow_redirects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0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stream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63147" y="3315263"/>
            <a:ext cx="843865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data</a:t>
            </a:r>
            <a:r>
              <a:rPr sz="20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endParaRPr sz="2000" dirty="0">
              <a:solidFill>
                <a:srgbClr val="000000"/>
              </a:solidFill>
              <a:latin typeface="FIUMBW+Consolas" panose="020B0609020204030204"/>
              <a:cs typeface="FIUMBW+Consolas" panose="020B060902020403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763147" y="3768646"/>
            <a:ext cx="705415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json</a:t>
            </a:r>
            <a:endParaRPr sz="2000" spc="-12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763147" y="4222028"/>
            <a:ext cx="1259127" cy="12392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headers</a:t>
            </a:r>
            <a:r>
              <a:rPr sz="20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endParaRPr sz="2000" dirty="0">
              <a:solidFill>
                <a:srgbClr val="000000"/>
              </a:solidFill>
              <a:latin typeface="FIUMBW+Consolas" panose="020B0609020204030204"/>
              <a:cs typeface="FIUMBW+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5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cookies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250"/>
              </a:spcBef>
              <a:spcAft>
                <a:spcPts val="0"/>
              </a:spcAft>
            </a:pPr>
            <a:r>
              <a:rPr sz="20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auth</a:t>
            </a:r>
            <a:endParaRPr sz="2000" spc="-12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927966" y="5073974"/>
            <a:ext cx="982797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verify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927966" y="5527357"/>
            <a:ext cx="705415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cert</a:t>
            </a:r>
            <a:endParaRPr sz="2000" spc="-12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763147" y="5582930"/>
            <a:ext cx="982420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files</a:t>
            </a:r>
            <a:r>
              <a:rPr sz="20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endParaRPr sz="2000" dirty="0">
              <a:solidFill>
                <a:srgbClr val="000000"/>
              </a:solidFill>
              <a:latin typeface="FIUMBW+Consolas" panose="020B0609020204030204"/>
              <a:cs typeface="FIUMBW+Consolas" panose="020B0609020204030204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75111" y="2315389"/>
            <a:ext cx="7568057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requests.get(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params=None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298" y="3648127"/>
            <a:ext cx="1077640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endParaRPr sz="2650" b="1" dirty="0">
              <a:solidFill>
                <a:srgbClr val="FF921A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673067" y="3601796"/>
            <a:ext cx="3765142" cy="48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拟获取页面的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链接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18297" y="4205971"/>
            <a:ext cx="8979785" cy="10854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params</a:t>
            </a:r>
            <a:r>
              <a:rPr sz="2650" spc="2292" dirty="0">
                <a:solidFill>
                  <a:srgbClr val="FF92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24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中的额外参数，字典或字节流格式，可选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3485"/>
              </a:lnSpc>
              <a:spcBef>
                <a:spcPts val="123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4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12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个控制访问的参数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788650" cy="7566660"/>
          </a:xfrm>
          <a:prstGeom prst="rect">
            <a:avLst/>
          </a:prstGeom>
        </p:spPr>
      </p:pic>
      <p:pic>
        <p:nvPicPr>
          <p:cNvPr id="4098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688" y="1186180"/>
            <a:ext cx="6526212" cy="3917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9" name="TextBox 2"/>
          <p:cNvSpPr txBox="1"/>
          <p:nvPr/>
        </p:nvSpPr>
        <p:spPr>
          <a:xfrm>
            <a:off x="1675765" y="2698433"/>
            <a:ext cx="6838315" cy="70675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dirty="0">
                <a:latin typeface="微软雅黑" panose="020B0503020204020204" charset="-122"/>
                <a:ea typeface="微软雅黑" panose="020B0503020204020204" charset="-122"/>
              </a:rPr>
              <a:t>   </a:t>
            </a:r>
            <a:r>
              <a:rPr lang="en-US" altLang="zh-CN" sz="4000" dirty="0">
                <a:latin typeface="微软雅黑" panose="020B0503020204020204" charset="-122"/>
                <a:ea typeface="微软雅黑" panose="020B0503020204020204" charset="-122"/>
              </a:rPr>
              <a:t>Http</a:t>
            </a:r>
            <a:r>
              <a:rPr lang="zh-CN" altLang="en-US" sz="4000" dirty="0">
                <a:latin typeface="微软雅黑" panose="020B0503020204020204" charset="-122"/>
                <a:ea typeface="微软雅黑" panose="020B0503020204020204" charset="-122"/>
              </a:rPr>
              <a:t>协议及</a:t>
            </a:r>
            <a:r>
              <a:rPr lang="en-US" altLang="zh-CN" sz="4000" dirty="0">
                <a:latin typeface="微软雅黑" panose="020B0503020204020204" charset="-122"/>
                <a:ea typeface="微软雅黑" panose="020B0503020204020204" charset="-122"/>
              </a:rPr>
              <a:t>requests</a:t>
            </a:r>
            <a:r>
              <a:rPr lang="zh-CN" altLang="en-US" sz="4000" dirty="0">
                <a:latin typeface="微软雅黑" panose="020B0503020204020204" charset="-122"/>
                <a:ea typeface="微软雅黑" panose="020B0503020204020204" charset="-122"/>
              </a:rPr>
              <a:t>库方法</a:t>
            </a:r>
            <a:endParaRPr lang="zh-CN" altLang="en-US" sz="40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586869" y="2315389"/>
            <a:ext cx="5342804" cy="19903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requests.head(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795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85725" marR="0">
              <a:lnSpc>
                <a:spcPts val="3485"/>
              </a:lnSpc>
              <a:spcBef>
                <a:spcPts val="8795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拟获取页面的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链接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7932" y="3871423"/>
            <a:ext cx="1077640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endParaRPr sz="2650" b="1" dirty="0">
              <a:solidFill>
                <a:srgbClr val="FF921A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17931" y="4429268"/>
            <a:ext cx="5435440" cy="4464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4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1</a:t>
            </a:r>
            <a:r>
              <a:rPr lang="en-US"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3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个控制访问的参数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rcRect l="12387" t="33003" r="15168" b="18194"/>
          <a:stretch>
            <a:fillRect/>
          </a:stretch>
        </p:blipFill>
        <p:spPr>
          <a:xfrm>
            <a:off x="521970" y="2338070"/>
            <a:ext cx="9425940" cy="3569970"/>
          </a:xfrm>
          <a:prstGeom prst="rect">
            <a:avLst/>
          </a:prstGeom>
        </p:spPr>
      </p:pic>
      <p:sp>
        <p:nvSpPr>
          <p:cNvPr id="18" name="object 3"/>
          <p:cNvSpPr txBox="1"/>
          <p:nvPr/>
        </p:nvSpPr>
        <p:spPr>
          <a:xfrm>
            <a:off x="2034540" y="979805"/>
            <a:ext cx="680656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库的</a:t>
            </a: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head()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方法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580267" y="2315389"/>
            <a:ext cx="7196903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requests.put(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data=None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177" y="3648127"/>
            <a:ext cx="1077640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endParaRPr sz="2650" b="1" dirty="0">
              <a:solidFill>
                <a:srgbClr val="FF921A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672946" y="3601796"/>
            <a:ext cx="3765142" cy="48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拟更新页面的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链接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18176" y="4205971"/>
            <a:ext cx="8376350" cy="10854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data</a:t>
            </a:r>
            <a:r>
              <a:rPr sz="2650" dirty="0">
                <a:solidFill>
                  <a:srgbClr val="FF921A"/>
                </a:solidFill>
                <a:latin typeface="LAJSPS+Consolas-Bold" panose="020B0709020204030204"/>
                <a:cs typeface="LAJSPS+Consolas-Bold" panose="020B0709020204030204"/>
              </a:rPr>
              <a:t>ꢀ</a:t>
            </a:r>
            <a:r>
              <a:rPr sz="2650" spc="3743" dirty="0">
                <a:solidFill>
                  <a:srgbClr val="FF92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字典、字节序列或文件，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的内容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635" marR="0">
              <a:lnSpc>
                <a:spcPts val="3485"/>
              </a:lnSpc>
              <a:spcBef>
                <a:spcPts val="123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4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12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个控制访问的参数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594360" y="2049780"/>
            <a:ext cx="8928100" cy="4175760"/>
            <a:chOff x="369" y="3455"/>
            <a:chExt cx="14060" cy="6576"/>
          </a:xfrm>
        </p:grpSpPr>
        <p:sp>
          <p:nvSpPr>
            <p:cNvPr id="14" name="矩形 13"/>
            <p:cNvSpPr/>
            <p:nvPr/>
          </p:nvSpPr>
          <p:spPr>
            <a:xfrm>
              <a:off x="369" y="3455"/>
              <a:ext cx="14061" cy="65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object 4"/>
            <p:cNvSpPr txBox="1"/>
            <p:nvPr/>
          </p:nvSpPr>
          <p:spPr>
            <a:xfrm>
              <a:off x="539" y="3725"/>
              <a:ext cx="11130" cy="52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1" dirty="0">
                  <a:solidFill>
                    <a:srgbClr val="745234"/>
                  </a:solidFill>
                  <a:latin typeface="Consolas" panose="020B0609020204030204"/>
                  <a:cs typeface="Consolas" panose="020B0609020204030204"/>
                </a:rPr>
                <a:t>&gt;&gt;&gt;</a:t>
              </a:r>
              <a:r>
                <a:rPr sz="2000" dirty="0">
                  <a:solidFill>
                    <a:srgbClr val="745234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payload</a:t>
              </a:r>
              <a:r>
                <a:rPr sz="2000" spc="586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dirty="0">
                  <a:solidFill>
                    <a:srgbClr val="572800"/>
                  </a:solidFill>
                  <a:latin typeface="Consolas" panose="020B0609020204030204"/>
                  <a:cs typeface="Consolas" panose="020B0609020204030204"/>
                </a:rPr>
                <a:t>=</a:t>
              </a:r>
              <a:r>
                <a:rPr sz="2000" spc="584" dirty="0">
                  <a:solidFill>
                    <a:srgbClr val="5728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spc="-15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{</a:t>
              </a:r>
              <a:r>
                <a:rPr sz="2000" spc="-11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'key1'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:</a:t>
              </a:r>
              <a:r>
                <a:rPr sz="2000" spc="-15" dirty="0">
                  <a:solidFill>
                    <a:srgbClr val="000000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1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'value1'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,</a:t>
              </a:r>
              <a:r>
                <a:rPr sz="2000" spc="578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spc="-11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'key2'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:</a:t>
              </a:r>
              <a:r>
                <a:rPr sz="2000" spc="584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spc="-11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'value2'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}</a:t>
              </a:r>
              <a:endPara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5" name="object 5"/>
            <p:cNvSpPr txBox="1"/>
            <p:nvPr/>
          </p:nvSpPr>
          <p:spPr>
            <a:xfrm>
              <a:off x="538" y="4438"/>
              <a:ext cx="13744" cy="52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1" dirty="0">
                  <a:solidFill>
                    <a:srgbClr val="745234"/>
                  </a:solidFill>
                  <a:latin typeface="Consolas" panose="020B0609020204030204"/>
                  <a:cs typeface="Consolas" panose="020B0609020204030204"/>
                </a:rPr>
                <a:t>&gt;&gt;&gt;</a:t>
              </a:r>
              <a:r>
                <a:rPr sz="2000" dirty="0">
                  <a:solidFill>
                    <a:srgbClr val="745234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r</a:t>
              </a:r>
              <a:r>
                <a:rPr sz="2000" spc="578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dirty="0">
                  <a:solidFill>
                    <a:srgbClr val="572800"/>
                  </a:solidFill>
                  <a:latin typeface="Consolas" panose="020B0609020204030204"/>
                  <a:cs typeface="Consolas" panose="020B0609020204030204"/>
                </a:rPr>
                <a:t>=</a:t>
              </a:r>
              <a:r>
                <a:rPr sz="2000" spc="584" dirty="0">
                  <a:solidFill>
                    <a:srgbClr val="5728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spc="-11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requests</a:t>
              </a:r>
              <a:r>
                <a:rPr sz="2000" dirty="0">
                  <a:solidFill>
                    <a:srgbClr val="572800"/>
                  </a:solidFill>
                  <a:latin typeface="Consolas" panose="020B0609020204030204"/>
                  <a:cs typeface="Consolas" panose="020B0609020204030204"/>
                </a:rPr>
                <a:t>.</a:t>
              </a:r>
              <a:r>
                <a:rPr sz="2000" spc="-1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put</a:t>
              </a:r>
              <a:r>
                <a:rPr sz="2000" b="1" spc="-15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(</a:t>
              </a:r>
              <a:r>
                <a:rPr sz="2000" spc="-11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'http://httpbin.org/put'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,</a:t>
              </a:r>
              <a:r>
                <a:rPr sz="2000" spc="585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data</a:t>
              </a:r>
              <a:r>
                <a:rPr sz="2000" spc="577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dirty="0">
                  <a:solidFill>
                    <a:srgbClr val="572800"/>
                  </a:solidFill>
                  <a:latin typeface="Consolas" panose="020B0609020204030204"/>
                  <a:cs typeface="Consolas" panose="020B0609020204030204"/>
                </a:rPr>
                <a:t>=</a:t>
              </a:r>
              <a:r>
                <a:rPr sz="2000" spc="-15" dirty="0">
                  <a:solidFill>
                    <a:srgbClr val="572800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payload</a:t>
              </a:r>
              <a:r>
                <a:rPr sz="2000" b="1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)</a:t>
              </a:r>
              <a:endPara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6" name="object 6"/>
            <p:cNvSpPr txBox="1"/>
            <p:nvPr/>
          </p:nvSpPr>
          <p:spPr>
            <a:xfrm>
              <a:off x="537" y="5152"/>
              <a:ext cx="3943" cy="52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1" dirty="0">
                  <a:solidFill>
                    <a:srgbClr val="745234"/>
                  </a:solidFill>
                  <a:latin typeface="Consolas" panose="020B0609020204030204"/>
                  <a:cs typeface="Consolas" panose="020B0609020204030204"/>
                </a:rPr>
                <a:t>&gt;&gt;&gt;</a:t>
              </a:r>
              <a:r>
                <a:rPr sz="2000" dirty="0">
                  <a:solidFill>
                    <a:srgbClr val="745234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print(r.text)</a:t>
              </a:r>
              <a:endPara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7" name="object 7"/>
            <p:cNvSpPr txBox="1"/>
            <p:nvPr/>
          </p:nvSpPr>
          <p:spPr>
            <a:xfrm>
              <a:off x="537" y="5868"/>
              <a:ext cx="1549" cy="52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5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{</a:t>
              </a:r>
              <a:r>
                <a:rPr sz="2000" dirty="0">
                  <a:solidFill>
                    <a:srgbClr val="7E7E7E"/>
                  </a:solidFill>
                  <a:latin typeface="FIUMBW+Consolas" panose="020B0609020204030204"/>
                  <a:cs typeface="FIUMBW+Consolas" panose="020B0609020204030204"/>
                </a:rPr>
                <a:t>ꢀꢀ</a:t>
              </a: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...</a:t>
              </a:r>
              <a:endParaRPr sz="2000" spc="-13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8" name="object 8"/>
            <p:cNvSpPr txBox="1"/>
            <p:nvPr/>
          </p:nvSpPr>
          <p:spPr>
            <a:xfrm>
              <a:off x="974" y="6582"/>
              <a:ext cx="2201" cy="52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"form":</a:t>
              </a:r>
              <a:r>
                <a:rPr sz="2000" spc="11" dirty="0">
                  <a:solidFill>
                    <a:srgbClr val="7E7E7E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{</a:t>
              </a:r>
              <a:endParaRPr sz="2000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9" name="object 9"/>
            <p:cNvSpPr txBox="1"/>
            <p:nvPr/>
          </p:nvSpPr>
          <p:spPr>
            <a:xfrm>
              <a:off x="1409" y="7296"/>
              <a:ext cx="3946" cy="52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4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"key2":</a:t>
              </a:r>
              <a:r>
                <a:rPr sz="2000" spc="47" dirty="0">
                  <a:solidFill>
                    <a:srgbClr val="7E7E7E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"value2",</a:t>
              </a:r>
              <a:endParaRPr sz="2000" spc="-13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10" name="object 10"/>
            <p:cNvSpPr txBox="1"/>
            <p:nvPr/>
          </p:nvSpPr>
          <p:spPr>
            <a:xfrm>
              <a:off x="1409" y="8010"/>
              <a:ext cx="3727" cy="52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4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"key1":</a:t>
              </a:r>
              <a:r>
                <a:rPr sz="2000" spc="41" dirty="0">
                  <a:solidFill>
                    <a:srgbClr val="7E7E7E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"value1"</a:t>
              </a:r>
              <a:endParaRPr sz="2000" spc="-13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11" name="object 11"/>
            <p:cNvSpPr txBox="1"/>
            <p:nvPr/>
          </p:nvSpPr>
          <p:spPr>
            <a:xfrm>
              <a:off x="537" y="8724"/>
              <a:ext cx="1112" cy="1239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277495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},</a:t>
              </a:r>
              <a:endParaRPr sz="2000" spc="-13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  <a:p>
              <a:pPr marL="0" marR="0">
                <a:lnSpc>
                  <a:spcPts val="2320"/>
                </a:lnSpc>
                <a:spcBef>
                  <a:spcPts val="1255"/>
                </a:spcBef>
                <a:spcAft>
                  <a:spcPts val="0"/>
                </a:spcAft>
              </a:pPr>
              <a:r>
                <a:rPr sz="2000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}</a:t>
              </a:r>
              <a:endParaRPr sz="2000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</p:grpSp>
      <p:sp>
        <p:nvSpPr>
          <p:cNvPr id="18" name="object 3"/>
          <p:cNvSpPr txBox="1"/>
          <p:nvPr/>
        </p:nvSpPr>
        <p:spPr>
          <a:xfrm>
            <a:off x="2034540" y="979805"/>
            <a:ext cx="680656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库的</a:t>
            </a: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put()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方法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466985" y="2315389"/>
            <a:ext cx="9421821" cy="1435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requests.post(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795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data=None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json=None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350520" marR="0">
              <a:lnSpc>
                <a:spcPts val="3090"/>
              </a:lnSpc>
              <a:spcBef>
                <a:spcPts val="502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lang="en-US"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     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拟更新页面的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链接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7353" y="3903549"/>
            <a:ext cx="8376350" cy="16624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data</a:t>
            </a:r>
            <a:r>
              <a:rPr sz="2650" dirty="0">
                <a:solidFill>
                  <a:srgbClr val="FF921A"/>
                </a:solidFill>
                <a:latin typeface="LAJSPS+Consolas-Bold" panose="020B0709020204030204"/>
                <a:cs typeface="LAJSPS+Consolas-Bold" panose="020B0709020204030204"/>
              </a:rPr>
              <a:t>ꢀ</a:t>
            </a:r>
            <a:r>
              <a:rPr sz="2650" spc="3743" dirty="0">
                <a:solidFill>
                  <a:srgbClr val="FF92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字典、字节序列或文件，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的内容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635" marR="0">
              <a:lnSpc>
                <a:spcPts val="3485"/>
              </a:lnSpc>
              <a:spcBef>
                <a:spcPts val="123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json</a:t>
            </a:r>
            <a:r>
              <a:rPr sz="2650" spc="5203" dirty="0">
                <a:solidFill>
                  <a:srgbClr val="FF92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24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JSON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格式的数据，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的内容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635" marR="0">
              <a:lnSpc>
                <a:spcPts val="3485"/>
              </a:lnSpc>
              <a:spcBef>
                <a:spcPts val="128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4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1</a:t>
            </a:r>
            <a:r>
              <a:rPr lang="en-US"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1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个控制访问的参数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738505" y="2212340"/>
            <a:ext cx="9111615" cy="4158615"/>
            <a:chOff x="1163" y="3569"/>
            <a:chExt cx="14349" cy="6464"/>
          </a:xfrm>
        </p:grpSpPr>
        <p:sp>
          <p:nvSpPr>
            <p:cNvPr id="15" name="矩形 14"/>
            <p:cNvSpPr/>
            <p:nvPr/>
          </p:nvSpPr>
          <p:spPr>
            <a:xfrm>
              <a:off x="1163" y="3569"/>
              <a:ext cx="14288" cy="646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object 4"/>
            <p:cNvSpPr txBox="1"/>
            <p:nvPr/>
          </p:nvSpPr>
          <p:spPr>
            <a:xfrm>
              <a:off x="1333" y="3612"/>
              <a:ext cx="11130" cy="46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1" dirty="0">
                  <a:solidFill>
                    <a:srgbClr val="745234"/>
                  </a:solidFill>
                  <a:latin typeface="Consolas" panose="020B0609020204030204"/>
                  <a:cs typeface="Consolas" panose="020B0609020204030204"/>
                </a:rPr>
                <a:t>&gt;&gt;&gt;</a:t>
              </a:r>
              <a:r>
                <a:rPr sz="2000" dirty="0">
                  <a:solidFill>
                    <a:srgbClr val="745234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payload</a:t>
              </a:r>
              <a:r>
                <a:rPr sz="2000" spc="586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dirty="0">
                  <a:solidFill>
                    <a:srgbClr val="572800"/>
                  </a:solidFill>
                  <a:latin typeface="Consolas" panose="020B0609020204030204"/>
                  <a:cs typeface="Consolas" panose="020B0609020204030204"/>
                </a:rPr>
                <a:t>=</a:t>
              </a:r>
              <a:r>
                <a:rPr sz="2000" spc="584" dirty="0">
                  <a:solidFill>
                    <a:srgbClr val="5728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spc="-15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{</a:t>
              </a:r>
              <a:r>
                <a:rPr sz="2000" spc="-11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'key1'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:</a:t>
              </a:r>
              <a:r>
                <a:rPr sz="2000" spc="-15" dirty="0">
                  <a:solidFill>
                    <a:srgbClr val="000000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1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'value1'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,</a:t>
              </a:r>
              <a:r>
                <a:rPr sz="2000" spc="578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spc="-11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'key2'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:</a:t>
              </a:r>
              <a:r>
                <a:rPr sz="2000" spc="584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spc="-11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'value2'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}</a:t>
              </a:r>
              <a:endPara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5" name="object 5"/>
            <p:cNvSpPr txBox="1"/>
            <p:nvPr/>
          </p:nvSpPr>
          <p:spPr>
            <a:xfrm>
              <a:off x="1332" y="4325"/>
              <a:ext cx="14180" cy="46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1" dirty="0">
                  <a:solidFill>
                    <a:srgbClr val="745234"/>
                  </a:solidFill>
                  <a:latin typeface="Consolas" panose="020B0609020204030204"/>
                  <a:cs typeface="Consolas" panose="020B0609020204030204"/>
                </a:rPr>
                <a:t>&gt;&gt;&gt;</a:t>
              </a:r>
              <a:r>
                <a:rPr sz="2000" dirty="0">
                  <a:solidFill>
                    <a:srgbClr val="745234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r</a:t>
              </a:r>
              <a:r>
                <a:rPr sz="2000" spc="578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dirty="0">
                  <a:solidFill>
                    <a:srgbClr val="572800"/>
                  </a:solidFill>
                  <a:latin typeface="Consolas" panose="020B0609020204030204"/>
                  <a:cs typeface="Consolas" panose="020B0609020204030204"/>
                </a:rPr>
                <a:t>=</a:t>
              </a:r>
              <a:r>
                <a:rPr sz="2000" spc="584" dirty="0">
                  <a:solidFill>
                    <a:srgbClr val="5728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spc="-11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requests</a:t>
              </a:r>
              <a:r>
                <a:rPr sz="2000" dirty="0">
                  <a:solidFill>
                    <a:srgbClr val="572800"/>
                  </a:solidFill>
                  <a:latin typeface="Consolas" panose="020B0609020204030204"/>
                  <a:cs typeface="Consolas" panose="020B0609020204030204"/>
                </a:rPr>
                <a:t>.</a:t>
              </a:r>
              <a:r>
                <a:rPr sz="2000" spc="-11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post</a:t>
              </a:r>
              <a:r>
                <a:rPr sz="2000" b="1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(</a:t>
              </a:r>
              <a:r>
                <a:rPr sz="2000" spc="-10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'http://httpbin.org/post'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,</a:t>
              </a:r>
              <a:r>
                <a:rPr sz="2000" spc="579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data</a:t>
              </a:r>
              <a:r>
                <a:rPr sz="2000" spc="577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spc="-15" dirty="0">
                  <a:solidFill>
                    <a:srgbClr val="572800"/>
                  </a:solidFill>
                  <a:latin typeface="Consolas" panose="020B0609020204030204"/>
                  <a:cs typeface="Consolas" panose="020B0609020204030204"/>
                </a:rPr>
                <a:t>=</a:t>
              </a:r>
              <a:r>
                <a:rPr sz="2000" dirty="0">
                  <a:solidFill>
                    <a:srgbClr val="572800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1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payload</a:t>
              </a:r>
              <a:r>
                <a:rPr sz="2000" b="1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)</a:t>
              </a:r>
              <a:endPara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6" name="object 6"/>
            <p:cNvSpPr txBox="1"/>
            <p:nvPr/>
          </p:nvSpPr>
          <p:spPr>
            <a:xfrm>
              <a:off x="1332" y="5039"/>
              <a:ext cx="3943" cy="117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1" dirty="0">
                  <a:solidFill>
                    <a:srgbClr val="745234"/>
                  </a:solidFill>
                  <a:latin typeface="Consolas" panose="020B0609020204030204"/>
                  <a:cs typeface="Consolas" panose="020B0609020204030204"/>
                </a:rPr>
                <a:t>&gt;&gt;&gt;</a:t>
              </a:r>
              <a:r>
                <a:rPr sz="2000" dirty="0">
                  <a:solidFill>
                    <a:srgbClr val="745234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print(r.text)</a:t>
              </a:r>
              <a:endPara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  <a:p>
              <a:pPr marL="0" marR="0">
                <a:lnSpc>
                  <a:spcPts val="2320"/>
                </a:lnSpc>
                <a:spcBef>
                  <a:spcPts val="1255"/>
                </a:spcBef>
                <a:spcAft>
                  <a:spcPts val="0"/>
                </a:spcAft>
              </a:pPr>
              <a:r>
                <a:rPr sz="2000" spc="-15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{</a:t>
              </a:r>
              <a:r>
                <a:rPr sz="2000" dirty="0">
                  <a:solidFill>
                    <a:srgbClr val="7E7E7E"/>
                  </a:solidFill>
                  <a:latin typeface="FIUMBW+Consolas" panose="020B0609020204030204"/>
                  <a:cs typeface="FIUMBW+Consolas" panose="020B0609020204030204"/>
                </a:rPr>
                <a:t>ꢀꢀ</a:t>
              </a: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...</a:t>
              </a:r>
              <a:endParaRPr sz="2000" spc="-13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7" name="object 7"/>
            <p:cNvSpPr txBox="1"/>
            <p:nvPr/>
          </p:nvSpPr>
          <p:spPr>
            <a:xfrm>
              <a:off x="1769" y="6469"/>
              <a:ext cx="2201" cy="46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"form":</a:t>
              </a:r>
              <a:r>
                <a:rPr sz="2000" spc="11" dirty="0">
                  <a:solidFill>
                    <a:srgbClr val="7E7E7E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{</a:t>
              </a:r>
              <a:endParaRPr sz="2000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8" name="object 8"/>
            <p:cNvSpPr txBox="1"/>
            <p:nvPr/>
          </p:nvSpPr>
          <p:spPr>
            <a:xfrm>
              <a:off x="9451" y="6611"/>
              <a:ext cx="4386" cy="60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30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300" spc="17" dirty="0">
                  <a:solidFill>
                    <a:srgbClr val="FF0000"/>
                  </a:solidFill>
                  <a:latin typeface="MHFIJM+MicrosoftYaHei" panose="020B0503020204020204" charset="-122"/>
                  <a:cs typeface="MHFIJM+MicrosoftYaHei" panose="020B0503020204020204" charset="-122"/>
                </a:rPr>
                <a:t>向</a:t>
              </a:r>
              <a:r>
                <a:rPr sz="2300" dirty="0">
                  <a:solidFill>
                    <a:srgbClr val="FF0000"/>
                  </a:solidFill>
                  <a:latin typeface="QNBPRQ+Calibri" panose="020F0502020204030204"/>
                  <a:cs typeface="QNBPRQ+Calibri" panose="020F0502020204030204"/>
                </a:rPr>
                <a:t>URLꢀPOST</a:t>
              </a:r>
              <a:r>
                <a:rPr sz="2300" spc="15" dirty="0">
                  <a:solidFill>
                    <a:srgbClr val="FF0000"/>
                  </a:solidFill>
                  <a:latin typeface="MHFIJM+MicrosoftYaHei" panose="020B0503020204020204" charset="-122"/>
                  <a:cs typeface="MHFIJM+MicrosoftYaHei" panose="020B0503020204020204" charset="-122"/>
                </a:rPr>
                <a:t>一个字典</a:t>
              </a:r>
              <a:endParaRPr sz="2300" spc="15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endParaRPr>
            </a:p>
          </p:txBody>
        </p:sp>
        <p:sp>
          <p:nvSpPr>
            <p:cNvPr id="9" name="object 9"/>
            <p:cNvSpPr txBox="1"/>
            <p:nvPr/>
          </p:nvSpPr>
          <p:spPr>
            <a:xfrm>
              <a:off x="2203" y="7183"/>
              <a:ext cx="3946" cy="117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4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"key2":</a:t>
              </a:r>
              <a:r>
                <a:rPr sz="2000" spc="47" dirty="0">
                  <a:solidFill>
                    <a:srgbClr val="7E7E7E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"value2",</a:t>
              </a:r>
              <a:endParaRPr sz="2000" spc="-13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  <a:p>
              <a:pPr marL="0" marR="0">
                <a:lnSpc>
                  <a:spcPts val="2320"/>
                </a:lnSpc>
                <a:spcBef>
                  <a:spcPts val="1250"/>
                </a:spcBef>
                <a:spcAft>
                  <a:spcPts val="0"/>
                </a:spcAft>
              </a:pPr>
              <a:r>
                <a:rPr sz="2000" spc="-14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"key1":</a:t>
              </a:r>
              <a:r>
                <a:rPr sz="2000" spc="41" dirty="0">
                  <a:solidFill>
                    <a:srgbClr val="7E7E7E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"value1"</a:t>
              </a:r>
              <a:endParaRPr sz="2000" spc="-13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10" name="object 10"/>
            <p:cNvSpPr txBox="1"/>
            <p:nvPr/>
          </p:nvSpPr>
          <p:spPr>
            <a:xfrm>
              <a:off x="8987" y="7444"/>
              <a:ext cx="5314" cy="60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30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300" spc="15" dirty="0">
                  <a:solidFill>
                    <a:srgbClr val="FF0000"/>
                  </a:solidFill>
                  <a:latin typeface="MHFIJM+MicrosoftYaHei" panose="020B0503020204020204" charset="-122"/>
                  <a:cs typeface="MHFIJM+MicrosoftYaHei" panose="020B0503020204020204" charset="-122"/>
                </a:rPr>
                <a:t>自动编码为</a:t>
              </a:r>
              <a:r>
                <a:rPr sz="2300" dirty="0">
                  <a:solidFill>
                    <a:srgbClr val="FF0000"/>
                  </a:solidFill>
                  <a:latin typeface="QNBPRQ+Calibri" panose="020F0502020204030204"/>
                  <a:cs typeface="QNBPRQ+Calibri" panose="020F0502020204030204"/>
                </a:rPr>
                <a:t>form</a:t>
              </a:r>
              <a:r>
                <a:rPr sz="2300" spc="15" dirty="0">
                  <a:solidFill>
                    <a:srgbClr val="FF0000"/>
                  </a:solidFill>
                  <a:latin typeface="MHFIJM+MicrosoftYaHei" panose="020B0503020204020204" charset="-122"/>
                  <a:cs typeface="MHFIJM+MicrosoftYaHei" panose="020B0503020204020204" charset="-122"/>
                </a:rPr>
                <a:t>（表单）</a:t>
              </a:r>
              <a:endParaRPr sz="2300" spc="15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endParaRPr>
            </a:p>
          </p:txBody>
        </p:sp>
        <p:sp>
          <p:nvSpPr>
            <p:cNvPr id="11" name="object 11"/>
            <p:cNvSpPr txBox="1"/>
            <p:nvPr/>
          </p:nvSpPr>
          <p:spPr>
            <a:xfrm>
              <a:off x="1769" y="8611"/>
              <a:ext cx="675" cy="46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},</a:t>
              </a:r>
              <a:endParaRPr sz="2000" spc="-13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12" name="object 12"/>
            <p:cNvSpPr txBox="1"/>
            <p:nvPr/>
          </p:nvSpPr>
          <p:spPr>
            <a:xfrm>
              <a:off x="1332" y="9326"/>
              <a:ext cx="458" cy="46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}</a:t>
              </a:r>
              <a:endParaRPr sz="2000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</p:grpSp>
      <p:sp>
        <p:nvSpPr>
          <p:cNvPr id="18" name="object 3"/>
          <p:cNvSpPr txBox="1"/>
          <p:nvPr/>
        </p:nvSpPr>
        <p:spPr>
          <a:xfrm>
            <a:off x="2034540" y="979805"/>
            <a:ext cx="680656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库的</a:t>
            </a: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post()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方法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666115" y="2482215"/>
            <a:ext cx="9216390" cy="3023870"/>
            <a:chOff x="142" y="4476"/>
            <a:chExt cx="14514" cy="4762"/>
          </a:xfrm>
        </p:grpSpPr>
        <p:sp>
          <p:nvSpPr>
            <p:cNvPr id="24" name="矩形 23"/>
            <p:cNvSpPr/>
            <p:nvPr/>
          </p:nvSpPr>
          <p:spPr>
            <a:xfrm>
              <a:off x="142" y="4476"/>
              <a:ext cx="14515" cy="47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object 4"/>
            <p:cNvSpPr txBox="1"/>
            <p:nvPr/>
          </p:nvSpPr>
          <p:spPr>
            <a:xfrm>
              <a:off x="538" y="4796"/>
              <a:ext cx="13745" cy="1238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1" dirty="0">
                  <a:solidFill>
                    <a:srgbClr val="745234"/>
                  </a:solidFill>
                  <a:latin typeface="Consolas" panose="020B0609020204030204"/>
                  <a:cs typeface="Consolas" panose="020B0609020204030204"/>
                </a:rPr>
                <a:t>&gt;&gt;&gt;</a:t>
              </a:r>
              <a:r>
                <a:rPr sz="2000" dirty="0">
                  <a:solidFill>
                    <a:srgbClr val="745234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r</a:t>
              </a:r>
              <a:r>
                <a:rPr sz="2000" spc="578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dirty="0">
                  <a:solidFill>
                    <a:srgbClr val="572800"/>
                  </a:solidFill>
                  <a:latin typeface="Consolas" panose="020B0609020204030204"/>
                  <a:cs typeface="Consolas" panose="020B0609020204030204"/>
                </a:rPr>
                <a:t>=</a:t>
              </a:r>
              <a:r>
                <a:rPr sz="2000" spc="584" dirty="0">
                  <a:solidFill>
                    <a:srgbClr val="5728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spc="-11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requests</a:t>
              </a:r>
              <a:r>
                <a:rPr sz="2000" dirty="0">
                  <a:solidFill>
                    <a:srgbClr val="572800"/>
                  </a:solidFill>
                  <a:latin typeface="Consolas" panose="020B0609020204030204"/>
                  <a:cs typeface="Consolas" panose="020B0609020204030204"/>
                </a:rPr>
                <a:t>.</a:t>
              </a:r>
              <a:r>
                <a:rPr sz="2000" spc="-11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post</a:t>
              </a:r>
              <a:r>
                <a:rPr sz="2000" b="1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(</a:t>
              </a:r>
              <a:r>
                <a:rPr sz="2000" spc="-10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'http://httpbin.org/post'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,</a:t>
              </a:r>
              <a:r>
                <a:rPr sz="2000" spc="579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data</a:t>
              </a:r>
              <a:r>
                <a:rPr sz="2000" spc="577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000" spc="-15" dirty="0">
                  <a:solidFill>
                    <a:srgbClr val="572800"/>
                  </a:solidFill>
                  <a:latin typeface="Consolas" panose="020B0609020204030204"/>
                  <a:cs typeface="Consolas" panose="020B0609020204030204"/>
                </a:rPr>
                <a:t>=</a:t>
              </a:r>
              <a:r>
                <a:rPr sz="2000" dirty="0">
                  <a:solidFill>
                    <a:srgbClr val="572800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0" dirty="0">
                  <a:solidFill>
                    <a:srgbClr val="4E9A06"/>
                  </a:solidFill>
                  <a:latin typeface="Consolas" panose="020B0609020204030204"/>
                  <a:cs typeface="Consolas" panose="020B0609020204030204"/>
                </a:rPr>
                <a:t>'ABC'</a:t>
              </a:r>
              <a:r>
                <a:rPr sz="2000" b="1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)</a:t>
              </a:r>
              <a:endParaRPr sz="20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  <a:p>
              <a:pPr marL="0" marR="0">
                <a:lnSpc>
                  <a:spcPts val="2320"/>
                </a:lnSpc>
                <a:spcBef>
                  <a:spcPts val="1250"/>
                </a:spcBef>
                <a:spcAft>
                  <a:spcPts val="0"/>
                </a:spcAft>
              </a:pPr>
              <a:r>
                <a:rPr sz="2000" spc="-11" dirty="0">
                  <a:solidFill>
                    <a:srgbClr val="745234"/>
                  </a:solidFill>
                  <a:latin typeface="Consolas" panose="020B0609020204030204"/>
                  <a:cs typeface="Consolas" panose="020B0609020204030204"/>
                </a:rPr>
                <a:t>&gt;&gt;&gt;</a:t>
              </a:r>
              <a:r>
                <a:rPr sz="2000" dirty="0">
                  <a:solidFill>
                    <a:srgbClr val="745234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print(r.text)</a:t>
              </a:r>
              <a:endPara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5" name="object 5"/>
            <p:cNvSpPr txBox="1"/>
            <p:nvPr/>
          </p:nvSpPr>
          <p:spPr>
            <a:xfrm>
              <a:off x="538" y="6224"/>
              <a:ext cx="1549" cy="52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5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{</a:t>
              </a:r>
              <a:r>
                <a:rPr sz="2000" dirty="0">
                  <a:solidFill>
                    <a:srgbClr val="7E7E7E"/>
                  </a:solidFill>
                  <a:latin typeface="FIUMBW+Consolas" panose="020B0609020204030204"/>
                  <a:cs typeface="FIUMBW+Consolas" panose="020B0609020204030204"/>
                </a:rPr>
                <a:t>ꢀꢀ</a:t>
              </a: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...</a:t>
              </a:r>
              <a:endParaRPr sz="2000" spc="-13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6" name="object 6"/>
            <p:cNvSpPr txBox="1"/>
            <p:nvPr/>
          </p:nvSpPr>
          <p:spPr>
            <a:xfrm>
              <a:off x="8425" y="6724"/>
              <a:ext cx="4849" cy="67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30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300" spc="17" dirty="0">
                  <a:solidFill>
                    <a:srgbClr val="FF0000"/>
                  </a:solidFill>
                  <a:latin typeface="MHFIJM+MicrosoftYaHei" panose="020B0503020204020204" charset="-122"/>
                  <a:cs typeface="MHFIJM+MicrosoftYaHei" panose="020B0503020204020204" charset="-122"/>
                </a:rPr>
                <a:t>向</a:t>
              </a:r>
              <a:r>
                <a:rPr sz="2300" dirty="0">
                  <a:solidFill>
                    <a:srgbClr val="FF0000"/>
                  </a:solidFill>
                  <a:latin typeface="QNBPRQ+Calibri" panose="020F0502020204030204"/>
                  <a:cs typeface="QNBPRQ+Calibri" panose="020F0502020204030204"/>
                </a:rPr>
                <a:t>URLꢀPOST</a:t>
              </a:r>
              <a:r>
                <a:rPr sz="2300" spc="15" dirty="0">
                  <a:solidFill>
                    <a:srgbClr val="FF0000"/>
                  </a:solidFill>
                  <a:latin typeface="MHFIJM+MicrosoftYaHei" panose="020B0503020204020204" charset="-122"/>
                  <a:cs typeface="MHFIJM+MicrosoftYaHei" panose="020B0503020204020204" charset="-122"/>
                </a:rPr>
                <a:t>一个字符串</a:t>
              </a:r>
              <a:endParaRPr sz="2300" spc="15" dirty="0">
                <a:solidFill>
                  <a:srgbClr val="FF0000"/>
                </a:solidFill>
                <a:latin typeface="MHFIJM+MicrosoftYaHei" panose="020B0503020204020204" charset="-122"/>
                <a:cs typeface="MHFIJM+MicrosoftYaHei" panose="020B0503020204020204" charset="-122"/>
              </a:endParaRPr>
            </a:p>
          </p:txBody>
        </p:sp>
        <p:sp>
          <p:nvSpPr>
            <p:cNvPr id="7" name="object 7"/>
            <p:cNvSpPr txBox="1"/>
            <p:nvPr/>
          </p:nvSpPr>
          <p:spPr>
            <a:xfrm>
              <a:off x="975" y="6938"/>
              <a:ext cx="3073" cy="1239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spc="-14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"data":</a:t>
              </a:r>
              <a:r>
                <a:rPr sz="2000" spc="29" dirty="0">
                  <a:solidFill>
                    <a:srgbClr val="7E7E7E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"ABC"</a:t>
              </a:r>
              <a:endParaRPr sz="2000" spc="-13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  <a:p>
              <a:pPr marL="0" marR="0">
                <a:lnSpc>
                  <a:spcPts val="2320"/>
                </a:lnSpc>
                <a:spcBef>
                  <a:spcPts val="1255"/>
                </a:spcBef>
                <a:spcAft>
                  <a:spcPts val="0"/>
                </a:spcAft>
              </a:pPr>
              <a:r>
                <a:rPr sz="2000" spc="-15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"form":</a:t>
              </a:r>
              <a:r>
                <a:rPr sz="2000" spc="23" dirty="0">
                  <a:solidFill>
                    <a:srgbClr val="7E7E7E"/>
                  </a:solidFill>
                  <a:latin typeface="FIUMBW+Consolas" panose="020B0609020204030204"/>
                  <a:cs typeface="FIUMBW+Consolas" panose="020B0609020204030204"/>
                </a:rPr>
                <a:t>ꢀ</a:t>
              </a:r>
              <a:r>
                <a:rPr sz="2000" spc="-13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{},</a:t>
              </a:r>
              <a:endParaRPr sz="2000" spc="-13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8" name="object 8"/>
            <p:cNvSpPr txBox="1"/>
            <p:nvPr/>
          </p:nvSpPr>
          <p:spPr>
            <a:xfrm>
              <a:off x="9156" y="7557"/>
              <a:ext cx="3390" cy="67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305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300" spc="15" dirty="0">
                  <a:solidFill>
                    <a:srgbClr val="FF0000"/>
                  </a:solidFill>
                  <a:latin typeface="MHFIJM+MicrosoftYaHei" panose="020B0503020204020204" charset="-122"/>
                  <a:cs typeface="MHFIJM+MicrosoftYaHei" panose="020B0503020204020204" charset="-122"/>
                </a:rPr>
                <a:t>自动编码为</a:t>
              </a:r>
              <a:r>
                <a:rPr sz="2300" dirty="0">
                  <a:solidFill>
                    <a:srgbClr val="FF0000"/>
                  </a:solidFill>
                  <a:latin typeface="QNBPRQ+Calibri" panose="020F0502020204030204"/>
                  <a:cs typeface="QNBPRQ+Calibri" panose="020F0502020204030204"/>
                </a:rPr>
                <a:t>data</a:t>
              </a:r>
              <a:endParaRPr sz="2300" dirty="0">
                <a:solidFill>
                  <a:srgbClr val="FF0000"/>
                </a:solidFill>
                <a:latin typeface="QNBPRQ+Calibri" panose="020F0502020204030204"/>
                <a:cs typeface="QNBPRQ+Calibri" panose="020F0502020204030204"/>
              </a:endParaRPr>
            </a:p>
          </p:txBody>
        </p:sp>
        <p:sp>
          <p:nvSpPr>
            <p:cNvPr id="9" name="object 9"/>
            <p:cNvSpPr txBox="1"/>
            <p:nvPr/>
          </p:nvSpPr>
          <p:spPr>
            <a:xfrm>
              <a:off x="538" y="8367"/>
              <a:ext cx="458" cy="52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000" dirty="0">
                  <a:solidFill>
                    <a:srgbClr val="7E7E7E"/>
                  </a:solidFill>
                  <a:latin typeface="Consolas" panose="020B0609020204030204"/>
                  <a:cs typeface="Consolas" panose="020B0609020204030204"/>
                </a:rPr>
                <a:t>}</a:t>
              </a:r>
              <a:endParaRPr sz="2000" dirty="0">
                <a:solidFill>
                  <a:srgbClr val="7E7E7E"/>
                </a:solidFill>
                <a:latin typeface="Consolas" panose="020B0609020204030204"/>
                <a:cs typeface="Consolas" panose="020B0609020204030204"/>
              </a:endParaRPr>
            </a:p>
          </p:txBody>
        </p:sp>
      </p:grpSp>
      <p:sp>
        <p:nvSpPr>
          <p:cNvPr id="18" name="object 3"/>
          <p:cNvSpPr txBox="1"/>
          <p:nvPr/>
        </p:nvSpPr>
        <p:spPr>
          <a:xfrm>
            <a:off x="2034540" y="979805"/>
            <a:ext cx="680656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库的</a:t>
            </a: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post()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方法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395102" y="2315389"/>
            <a:ext cx="7567722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requests.patch(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795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data=None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7750" y="3648127"/>
            <a:ext cx="1077640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endParaRPr sz="2650" b="1" dirty="0">
              <a:solidFill>
                <a:srgbClr val="FF921A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672519" y="3601796"/>
            <a:ext cx="3765142" cy="48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拟更新页面的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链接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17749" y="4205971"/>
            <a:ext cx="8376349" cy="10854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data</a:t>
            </a:r>
            <a:r>
              <a:rPr sz="2650" dirty="0">
                <a:solidFill>
                  <a:srgbClr val="FF921A"/>
                </a:solidFill>
                <a:latin typeface="LAJSPS+Consolas-Bold" panose="020B0709020204030204"/>
                <a:cs typeface="LAJSPS+Consolas-Bold" panose="020B0709020204030204"/>
              </a:rPr>
              <a:t>ꢀ</a:t>
            </a:r>
            <a:r>
              <a:rPr sz="2650" spc="3743" dirty="0">
                <a:solidFill>
                  <a:srgbClr val="FF92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字典、字节序列或文件，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的内容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635" marR="0">
              <a:lnSpc>
                <a:spcPts val="3485"/>
              </a:lnSpc>
              <a:spcBef>
                <a:spcPts val="123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4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12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个控制访问的参数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401703" y="2315389"/>
            <a:ext cx="5714294" cy="19903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requests.delete(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271780" marR="0">
              <a:lnSpc>
                <a:spcPts val="3485"/>
              </a:lnSpc>
              <a:spcBef>
                <a:spcPts val="8795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拟删除页面的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链接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8511" y="3871423"/>
            <a:ext cx="1077640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endParaRPr sz="2650" b="1" dirty="0">
              <a:solidFill>
                <a:srgbClr val="FF921A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18510" y="4429268"/>
            <a:ext cx="5435440" cy="4464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650" spc="4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1</a:t>
            </a:r>
            <a:r>
              <a:rPr lang="en-US"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3</a:t>
            </a:r>
            <a:r>
              <a:rPr sz="265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个控制访问的参数</a:t>
            </a:r>
            <a:endParaRPr sz="265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" y="0"/>
            <a:ext cx="10693400" cy="7566660"/>
          </a:xfrm>
          <a:prstGeom prst="rect">
            <a:avLst/>
          </a:prstGeom>
        </p:spPr>
      </p:pic>
      <p:pic>
        <p:nvPicPr>
          <p:cNvPr id="4098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688" y="1186180"/>
            <a:ext cx="6526212" cy="3917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9" name="TextBox 2"/>
          <p:cNvSpPr txBox="1"/>
          <p:nvPr/>
        </p:nvSpPr>
        <p:spPr>
          <a:xfrm>
            <a:off x="2034540" y="2698433"/>
            <a:ext cx="6018530" cy="70675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dirty="0">
                <a:latin typeface="微软雅黑" panose="020B0503020204020204" charset="-122"/>
                <a:ea typeface="微软雅黑" panose="020B0503020204020204" charset="-122"/>
              </a:rPr>
              <a:t>   </a:t>
            </a:r>
            <a:r>
              <a:rPr lang="en-US" altLang="zh-CN" sz="4000" dirty="0">
                <a:latin typeface="微软雅黑" panose="020B0503020204020204" charset="-122"/>
                <a:ea typeface="微软雅黑" panose="020B0503020204020204" charset="-122"/>
              </a:rPr>
              <a:t>requests</a:t>
            </a:r>
            <a:r>
              <a:rPr lang="zh-CN" altLang="en-US" sz="4000" dirty="0">
                <a:latin typeface="微软雅黑" panose="020B0503020204020204" charset="-122"/>
                <a:ea typeface="微软雅黑" panose="020B0503020204020204" charset="-122"/>
              </a:rPr>
              <a:t>库的</a:t>
            </a:r>
            <a:r>
              <a:rPr lang="en-US" altLang="zh-CN" sz="4000" dirty="0">
                <a:latin typeface="微软雅黑" panose="020B0503020204020204" charset="-122"/>
                <a:ea typeface="微软雅黑" panose="020B0503020204020204" charset="-122"/>
              </a:rPr>
              <a:t>get()</a:t>
            </a:r>
            <a:r>
              <a:rPr lang="zh-CN" altLang="en-US" sz="4000" dirty="0">
                <a:latin typeface="微软雅黑" panose="020B0503020204020204" charset="-122"/>
                <a:ea typeface="微软雅黑" panose="020B0503020204020204" charset="-122"/>
              </a:rPr>
              <a:t>方法</a:t>
            </a:r>
            <a:r>
              <a:rPr lang="zh-CN" altLang="zh-CN" sz="4000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40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932555" y="1186180"/>
            <a:ext cx="242125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协议</a:t>
            </a:r>
            <a:endParaRPr lang="zh-CN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82015" y="2044700"/>
            <a:ext cx="9601200" cy="45243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6900"/>
                </a:solidFill>
                <a:latin typeface="Consolas" panose="020B0609020204030204"/>
                <a:cs typeface="Consolas" panose="020B0609020204030204"/>
              </a:rPr>
              <a:t>    </a:t>
            </a:r>
            <a:r>
              <a:rPr sz="2400" b="1" dirty="0">
                <a:solidFill>
                  <a:srgbClr val="FF69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lang="en-US" sz="2400" b="1" dirty="0">
                <a:solidFill>
                  <a:schemeClr val="tx1"/>
                </a:solidFill>
                <a:latin typeface="Consolas" panose="020B0609020204030204"/>
                <a:cs typeface="Consolas" panose="020B0609020204030204"/>
              </a:rPr>
              <a:t>(</a:t>
            </a:r>
            <a:r>
              <a:rPr sz="24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Hypertext</a:t>
            </a:r>
            <a:r>
              <a:rPr sz="2400" spc="2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4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Transfer</a:t>
            </a:r>
            <a:r>
              <a:rPr sz="2400" spc="29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4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Protoco</a:t>
            </a:r>
            <a:r>
              <a:rPr lang="en-US" sz="24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，超文本传输协议</a:t>
            </a:r>
            <a:r>
              <a:rPr 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。是用于从万维网（ WWW:World Wide Web ）服务器传输超文本到本地浏览器的传送协议。</a:t>
            </a:r>
            <a:endParaRPr lang="zh-CN"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sz="2800" b="1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HTTP 工作原理</a:t>
            </a:r>
            <a:r>
              <a:rPr lang="zh-CN" sz="2800" b="1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：</a:t>
            </a:r>
            <a:endParaRPr sz="2800" b="1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HTTP 协议工作于客户端-服务端架构上。</a:t>
            </a:r>
            <a:endParaRPr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浏览器作为 HTTP 客户端通过 URL 向 HTTP 服务端即 WEB 服务器发送所有请求。</a:t>
            </a:r>
            <a:endParaRPr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342900" marR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Web 服务器根据接收到的请求后，向客户端发送响应信息</a:t>
            </a:r>
            <a:r>
              <a:rPr lang="zh-CN"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。</a:t>
            </a:r>
            <a:endParaRPr lang="zh-CN"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38100"/>
            <a:ext cx="1069340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882015" y="1473835"/>
            <a:ext cx="8810625" cy="3962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requests.get(</a:t>
            </a:r>
            <a:r>
              <a:rPr sz="280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80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params=None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8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80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8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74813" y="2931847"/>
            <a:ext cx="1077640" cy="3962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80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endParaRPr sz="2800" b="1" dirty="0">
              <a:solidFill>
                <a:srgbClr val="FF921A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729865" y="2885440"/>
            <a:ext cx="4560570" cy="4464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800" spc="1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80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拟获取页面的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80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链接</a:t>
            </a:r>
            <a:endParaRPr sz="280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10895" y="3489960"/>
            <a:ext cx="9561195" cy="1051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485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∙ꢀ</a:t>
            </a:r>
            <a:r>
              <a:rPr sz="280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params</a:t>
            </a:r>
            <a:r>
              <a:rPr sz="2800" spc="2292" dirty="0">
                <a:solidFill>
                  <a:srgbClr val="FF921A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800" spc="24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80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中的额外参数，字典或字节流格式，可选</a:t>
            </a:r>
            <a:endParaRPr sz="280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3485"/>
              </a:lnSpc>
              <a:spcBef>
                <a:spcPts val="123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LAJSPS+Consolas-Bold" panose="020B0709020204030204"/>
                <a:cs typeface="LAJSPS+Consolas-Bold" panose="020B0709020204030204"/>
              </a:rPr>
              <a:t>∙</a:t>
            </a:r>
            <a:r>
              <a:rPr sz="280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0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:</a:t>
            </a:r>
            <a:r>
              <a:rPr sz="2800" spc="43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12</a:t>
            </a:r>
            <a:r>
              <a:rPr sz="280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个控制访问的参数</a:t>
            </a:r>
            <a:endParaRPr sz="280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38100"/>
            <a:ext cx="1069340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530356" y="1258114"/>
            <a:ext cx="7568057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requests.get(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spc="80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params=None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,</a:t>
            </a:r>
            <a:r>
              <a:rPr sz="265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b="1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**kwargs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2611" t="29774" r="12509" b="25257"/>
          <a:stretch>
            <a:fillRect/>
          </a:stretch>
        </p:blipFill>
        <p:spPr>
          <a:xfrm>
            <a:off x="143510" y="1898650"/>
            <a:ext cx="10467340" cy="353441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" y="0"/>
            <a:ext cx="1069340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893955" y="1318344"/>
            <a:ext cx="4463325" cy="69299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requests.get()</a:t>
            </a:r>
            <a:endParaRPr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75965" y="2827655"/>
            <a:ext cx="4301490" cy="3962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8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8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requests.get(url)</a:t>
            </a:r>
            <a:endParaRPr sz="28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63270" y="3687445"/>
            <a:ext cx="2521585" cy="297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返回一个包含服务器</a:t>
            </a:r>
            <a:endParaRPr sz="2000" spc="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969125" y="3676015"/>
            <a:ext cx="2746375" cy="7042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构造一个向服务器请求</a:t>
            </a:r>
            <a:endParaRPr sz="2000" spc="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2320"/>
              </a:lnSpc>
              <a:spcBef>
                <a:spcPts val="855"/>
              </a:spcBef>
              <a:spcAft>
                <a:spcPts val="0"/>
              </a:spcAft>
            </a:pPr>
            <a:r>
              <a:rPr sz="2000" spc="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资源的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000" spc="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对象</a:t>
            </a:r>
            <a:endParaRPr sz="2000" spc="14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63270" y="4090670"/>
            <a:ext cx="2504440" cy="297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资源的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Response</a:t>
            </a:r>
            <a:r>
              <a:rPr sz="200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对象</a:t>
            </a:r>
            <a:endParaRPr sz="200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12905" y="4859650"/>
            <a:ext cx="1876210" cy="49670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610"/>
              </a:lnSpc>
              <a:spcBef>
                <a:spcPts val="0"/>
              </a:spcBef>
              <a:spcAft>
                <a:spcPts val="0"/>
              </a:spcAft>
            </a:pPr>
            <a:r>
              <a:rPr sz="310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Response</a:t>
            </a:r>
            <a:endParaRPr sz="3100" dirty="0">
              <a:solidFill>
                <a:srgbClr val="FF921A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82163" y="4858888"/>
            <a:ext cx="1659786" cy="49670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610"/>
              </a:lnSpc>
              <a:spcBef>
                <a:spcPts val="0"/>
              </a:spcBef>
              <a:spcAft>
                <a:spcPts val="0"/>
              </a:spcAft>
            </a:pPr>
            <a:r>
              <a:rPr sz="310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Request</a:t>
            </a:r>
            <a:endParaRPr sz="3100" dirty="0">
              <a:solidFill>
                <a:srgbClr val="FF921A"/>
              </a:solidFill>
              <a:latin typeface="Consolas" panose="020B0609020204030204"/>
              <a:cs typeface="Consolas" panose="020B0609020204030204"/>
            </a:endParaRPr>
          </a:p>
        </p:txBody>
      </p:sp>
      <p:cxnSp>
        <p:nvCxnSpPr>
          <p:cNvPr id="12" name="直接箭头连接符 11"/>
          <p:cNvCxnSpPr>
            <a:stCxn id="8" idx="0"/>
          </p:cNvCxnSpPr>
          <p:nvPr/>
        </p:nvCxnSpPr>
        <p:spPr>
          <a:xfrm flipV="1">
            <a:off x="3051175" y="3202305"/>
            <a:ext cx="279400" cy="16573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5994400" y="3129915"/>
            <a:ext cx="909320" cy="17291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" y="-10160"/>
            <a:ext cx="10693400" cy="756666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259080" y="2337868"/>
            <a:ext cx="4046141" cy="3962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8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8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requests.get(url)</a:t>
            </a:r>
            <a:endParaRPr sz="28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78437" y="3706617"/>
            <a:ext cx="1876210" cy="49670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610"/>
              </a:lnSpc>
              <a:spcBef>
                <a:spcPts val="0"/>
              </a:spcBef>
              <a:spcAft>
                <a:spcPts val="0"/>
              </a:spcAft>
            </a:pPr>
            <a:r>
              <a:rPr sz="310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Response</a:t>
            </a:r>
            <a:endParaRPr sz="3100" dirty="0">
              <a:solidFill>
                <a:srgbClr val="FF921A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66669" y="3633973"/>
            <a:ext cx="1659786" cy="49670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610"/>
              </a:lnSpc>
              <a:spcBef>
                <a:spcPts val="0"/>
              </a:spcBef>
              <a:spcAft>
                <a:spcPts val="0"/>
              </a:spcAft>
            </a:pPr>
            <a:r>
              <a:rPr sz="310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Request</a:t>
            </a:r>
            <a:endParaRPr sz="3100" dirty="0">
              <a:solidFill>
                <a:srgbClr val="FF921A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78050" y="5074285"/>
            <a:ext cx="6100445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chemeClr val="tx2"/>
                </a:solidFill>
                <a:latin typeface="Consolas" panose="020B0609020204030204"/>
                <a:cs typeface="Consolas" panose="020B0609020204030204"/>
              </a:rPr>
              <a:t>Response</a:t>
            </a:r>
            <a:r>
              <a:rPr sz="2800" spc="-16" dirty="0">
                <a:solidFill>
                  <a:schemeClr val="tx2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对象包含爬虫返回的内容</a:t>
            </a:r>
            <a:endParaRPr sz="2800" spc="-16" dirty="0">
              <a:solidFill>
                <a:schemeClr val="tx2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124" name="矩形 2"/>
          <p:cNvSpPr/>
          <p:nvPr/>
        </p:nvSpPr>
        <p:spPr>
          <a:xfrm>
            <a:off x="2178050" y="826135"/>
            <a:ext cx="6311900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>
              <a:spcBef>
                <a:spcPct val="0"/>
              </a:spcBef>
              <a:buNone/>
            </a:pPr>
            <a:r>
              <a:rPr lang="en-US" altLang="zh-CN" sz="4000" b="1">
                <a:sym typeface="+mn-ea"/>
              </a:rPr>
              <a:t>requests</a:t>
            </a:r>
            <a:r>
              <a:rPr lang="zh-CN" altLang="en-US" sz="4000" b="1">
                <a:sym typeface="+mn-ea"/>
              </a:rPr>
              <a:t>库的</a:t>
            </a:r>
            <a:r>
              <a:rPr lang="en-US" altLang="zh-CN" sz="4000" b="1">
                <a:sym typeface="+mn-ea"/>
              </a:rPr>
              <a:t>2</a:t>
            </a:r>
            <a:r>
              <a:rPr lang="zh-CN" altLang="en-US" sz="4000" b="1">
                <a:sym typeface="+mn-ea"/>
              </a:rPr>
              <a:t>个</a:t>
            </a:r>
            <a:r>
              <a:rPr lang="zh-CN" altLang="en-US" sz="4000" b="1">
                <a:sym typeface="+mn-ea"/>
              </a:rPr>
              <a:t>重要对象</a:t>
            </a:r>
            <a:endParaRPr lang="zh-CN" altLang="en-US" sz="4000" b="1">
              <a:sym typeface="+mn-ea"/>
            </a:endParaRPr>
          </a:p>
        </p:txBody>
      </p:sp>
      <p:cxnSp>
        <p:nvCxnSpPr>
          <p:cNvPr id="10" name="直接箭头连接符 9"/>
          <p:cNvCxnSpPr>
            <a:stCxn id="5" idx="0"/>
          </p:cNvCxnSpPr>
          <p:nvPr/>
        </p:nvCxnSpPr>
        <p:spPr>
          <a:xfrm flipV="1">
            <a:off x="3116580" y="2698115"/>
            <a:ext cx="142240" cy="100838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6038215" y="2685415"/>
            <a:ext cx="892810" cy="102108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" y="-10160"/>
            <a:ext cx="1069340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330575" y="969645"/>
            <a:ext cx="392747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Response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对象</a:t>
            </a:r>
            <a:endParaRPr lang="zh-CN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26420" y="5650224"/>
            <a:ext cx="8023851" cy="670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400" dirty="0">
                <a:solidFill>
                  <a:schemeClr val="tx2"/>
                </a:solidFill>
                <a:latin typeface="Consolas" panose="020B0609020204030204"/>
                <a:cs typeface="Consolas" panose="020B0609020204030204"/>
              </a:rPr>
              <a:t>Response</a:t>
            </a:r>
            <a:r>
              <a:rPr sz="2400" spc="-16" dirty="0">
                <a:solidFill>
                  <a:schemeClr val="tx2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对象包含服务器返回的所有信息，也包含请求的</a:t>
            </a:r>
            <a:r>
              <a:rPr sz="2400" spc="-11" dirty="0">
                <a:solidFill>
                  <a:schemeClr val="tx2"/>
                </a:solidFill>
                <a:latin typeface="Consolas" panose="020B0609020204030204"/>
                <a:cs typeface="Consolas" panose="020B0609020204030204"/>
              </a:rPr>
              <a:t>Request</a:t>
            </a:r>
            <a:r>
              <a:rPr sz="2400" spc="-20" dirty="0">
                <a:solidFill>
                  <a:schemeClr val="tx2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信息</a:t>
            </a:r>
            <a:endParaRPr sz="2400" spc="-20" dirty="0">
              <a:solidFill>
                <a:schemeClr val="tx2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t="57734" r="2176"/>
          <a:stretch>
            <a:fillRect/>
          </a:stretch>
        </p:blipFill>
        <p:spPr>
          <a:xfrm>
            <a:off x="399415" y="2322195"/>
            <a:ext cx="9827895" cy="299466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" y="-10160"/>
            <a:ext cx="10693400" cy="756666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676279" y="2776849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属性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360225" y="2776849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说明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29272" y="3302195"/>
            <a:ext cx="1950893" cy="82941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r.status_code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484505" marR="0">
              <a:lnSpc>
                <a:spcPts val="2320"/>
              </a:lnSpc>
              <a:spcBef>
                <a:spcPts val="1595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r.text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525516" y="3268201"/>
            <a:ext cx="6324712" cy="1362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请求的返回状态，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200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表示连接成功，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404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表示失败</a:t>
            </a:r>
            <a:endParaRPr sz="20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81280" marR="0">
              <a:lnSpc>
                <a:spcPts val="2615"/>
              </a:lnSpc>
              <a:spcBef>
                <a:spcPts val="1300"/>
              </a:spcBef>
              <a:spcAft>
                <a:spcPts val="0"/>
              </a:spcAft>
            </a:pP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响应内容的字符串形式，即，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对应的页面内容</a:t>
            </a:r>
            <a:endParaRPr sz="20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686435" marR="0">
              <a:lnSpc>
                <a:spcPts val="2615"/>
              </a:lnSpc>
              <a:spcBef>
                <a:spcPts val="1295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从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35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header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中猜测的响应内容编码方式</a:t>
            </a:r>
            <a:endParaRPr sz="20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37231" y="4295210"/>
            <a:ext cx="1536286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r.encoding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rcRect l="12391" t="34158" r="15168" b="22752"/>
          <a:stretch>
            <a:fillRect/>
          </a:stretch>
        </p:blipFill>
        <p:spPr>
          <a:xfrm>
            <a:off x="594360" y="2266315"/>
            <a:ext cx="9425305" cy="3152140"/>
          </a:xfrm>
          <a:prstGeom prst="rect">
            <a:avLst/>
          </a:prstGeom>
        </p:spPr>
      </p:pic>
      <p:sp>
        <p:nvSpPr>
          <p:cNvPr id="15" name="object 3"/>
          <p:cNvSpPr txBox="1"/>
          <p:nvPr/>
        </p:nvSpPr>
        <p:spPr>
          <a:xfrm>
            <a:off x="2034540" y="969645"/>
            <a:ext cx="6141720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Response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对象的属性（</a:t>
            </a: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1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）</a:t>
            </a:r>
            <a:endParaRPr lang="zh-CN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" y="-10160"/>
            <a:ext cx="10693400" cy="7566660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1602105" y="2122170"/>
            <a:ext cx="7192645" cy="3512185"/>
            <a:chOff x="1942" y="3944"/>
            <a:chExt cx="11327" cy="5531"/>
          </a:xfrm>
        </p:grpSpPr>
        <p:sp>
          <p:nvSpPr>
            <p:cNvPr id="5" name="object 5"/>
            <p:cNvSpPr txBox="1"/>
            <p:nvPr/>
          </p:nvSpPr>
          <p:spPr>
            <a:xfrm>
              <a:off x="3535" y="6071"/>
              <a:ext cx="960" cy="56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51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150" spc="27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200</a:t>
              </a:r>
              <a:endParaRPr sz="2150" spc="27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6" name="object 6"/>
            <p:cNvSpPr txBox="1"/>
            <p:nvPr/>
          </p:nvSpPr>
          <p:spPr>
            <a:xfrm>
              <a:off x="10991" y="6087"/>
              <a:ext cx="2278" cy="62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83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150" spc="28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404</a:t>
              </a:r>
              <a:r>
                <a:rPr sz="2150" spc="55" dirty="0">
                  <a:solidFill>
                    <a:srgbClr val="000000"/>
                  </a:solidFill>
                  <a:latin typeface="MHFIJM+MicrosoftYaHei" panose="020B0503020204020204" charset="-122"/>
                  <a:cs typeface="MHFIJM+MicrosoftYaHei" panose="020B0503020204020204" charset="-122"/>
                </a:rPr>
                <a:t>或其他</a:t>
              </a:r>
              <a:endParaRPr sz="2150" spc="5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endParaRPr>
            </a:p>
          </p:txBody>
        </p:sp>
        <p:sp>
          <p:nvSpPr>
            <p:cNvPr id="7" name="object 7"/>
            <p:cNvSpPr txBox="1"/>
            <p:nvPr/>
          </p:nvSpPr>
          <p:spPr>
            <a:xfrm>
              <a:off x="1942" y="6983"/>
              <a:ext cx="5790" cy="249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179705" marR="0">
                <a:lnSpc>
                  <a:spcPts val="309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65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r.text</a:t>
              </a:r>
              <a:r>
                <a:rPr sz="2650" spc="792" dirty="0">
                  <a:solidFill>
                    <a:srgbClr val="000000"/>
                  </a:solidFill>
                  <a:latin typeface="Times New Roman" panose="02020603050405020304"/>
                  <a:cs typeface="Times New Roman" panose="02020603050405020304"/>
                </a:rPr>
                <a:t> </a:t>
              </a:r>
              <a:r>
                <a:rPr sz="265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r.encoding</a:t>
              </a:r>
              <a:endPara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  <a:p>
              <a:pPr marL="0" marR="0">
                <a:lnSpc>
                  <a:spcPts val="3090"/>
                </a:lnSpc>
                <a:spcBef>
                  <a:spcPts val="1445"/>
                </a:spcBef>
                <a:spcAft>
                  <a:spcPts val="0"/>
                </a:spcAft>
              </a:pPr>
              <a:r>
                <a:rPr sz="265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r.apparent_encoding</a:t>
              </a:r>
              <a:endPara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  <a:p>
              <a:pPr marL="927100" marR="0">
                <a:lnSpc>
                  <a:spcPts val="3090"/>
                </a:lnSpc>
                <a:spcBef>
                  <a:spcPts val="1500"/>
                </a:spcBef>
                <a:spcAft>
                  <a:spcPts val="0"/>
                </a:spcAft>
              </a:pPr>
              <a:r>
                <a:rPr sz="265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rPr>
                <a:t>r.content</a:t>
              </a:r>
              <a:endPara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endParaRPr>
            </a:p>
          </p:txBody>
        </p:sp>
        <p:sp>
          <p:nvSpPr>
            <p:cNvPr id="8" name="object 8"/>
            <p:cNvSpPr txBox="1"/>
            <p:nvPr/>
          </p:nvSpPr>
          <p:spPr>
            <a:xfrm>
              <a:off x="9198" y="7489"/>
              <a:ext cx="2872" cy="124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marR="0">
                <a:lnSpc>
                  <a:spcPts val="2835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2150" spc="52" dirty="0">
                  <a:solidFill>
                    <a:srgbClr val="000000"/>
                  </a:solidFill>
                  <a:latin typeface="MHFIJM+MicrosoftYaHei" panose="020B0503020204020204" charset="-122"/>
                  <a:cs typeface="MHFIJM+MicrosoftYaHei" panose="020B0503020204020204" charset="-122"/>
                </a:rPr>
                <a:t>某些原因出错</a:t>
              </a:r>
              <a:endParaRPr sz="2150" spc="52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endParaRPr>
            </a:p>
            <a:p>
              <a:pPr marL="140335" marR="0">
                <a:lnSpc>
                  <a:spcPts val="2835"/>
                </a:lnSpc>
                <a:spcBef>
                  <a:spcPts val="300"/>
                </a:spcBef>
                <a:spcAft>
                  <a:spcPts val="0"/>
                </a:spcAft>
              </a:pPr>
              <a:r>
                <a:rPr sz="2150" spc="52" dirty="0">
                  <a:solidFill>
                    <a:srgbClr val="000000"/>
                  </a:solidFill>
                  <a:latin typeface="MHFIJM+MicrosoftYaHei" panose="020B0503020204020204" charset="-122"/>
                  <a:cs typeface="MHFIJM+MicrosoftYaHei" panose="020B0503020204020204" charset="-122"/>
                </a:rPr>
                <a:t>将产生异常</a:t>
              </a:r>
              <a:endParaRPr sz="2150" spc="52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678" y="3944"/>
              <a:ext cx="5854" cy="2685"/>
              <a:chOff x="4678" y="3944"/>
              <a:chExt cx="5854" cy="2685"/>
            </a:xfrm>
          </p:grpSpPr>
          <p:sp>
            <p:nvSpPr>
              <p:cNvPr id="4" name="object 4"/>
              <p:cNvSpPr txBox="1"/>
              <p:nvPr/>
            </p:nvSpPr>
            <p:spPr>
              <a:xfrm>
                <a:off x="5702" y="4725"/>
                <a:ext cx="4037" cy="678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/>
              <a:p>
                <a:pPr marL="0" marR="0">
                  <a:lnSpc>
                    <a:spcPts val="309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sz="2650" dirty="0">
                    <a:solidFill>
                      <a:srgbClr val="000000"/>
                    </a:solidFill>
                    <a:latin typeface="Consolas" panose="020B0609020204030204"/>
                    <a:cs typeface="Consolas" panose="020B0609020204030204"/>
                  </a:rPr>
                  <a:t>r.status_code</a:t>
                </a:r>
                <a:endParaRPr sz="2650" dirty="0">
                  <a:solidFill>
                    <a:srgbClr val="000000"/>
                  </a:solidFill>
                  <a:latin typeface="Consolas" panose="020B0609020204030204"/>
                  <a:cs typeface="Consolas" panose="020B0609020204030204"/>
                </a:endParaRPr>
              </a:p>
            </p:txBody>
          </p:sp>
          <p:cxnSp>
            <p:nvCxnSpPr>
              <p:cNvPr id="11" name="直接箭头连接符 10"/>
              <p:cNvCxnSpPr/>
              <p:nvPr/>
            </p:nvCxnSpPr>
            <p:spPr>
              <a:xfrm>
                <a:off x="7600" y="3944"/>
                <a:ext cx="26" cy="645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直接箭头连接符 11"/>
              <p:cNvCxnSpPr/>
              <p:nvPr/>
            </p:nvCxnSpPr>
            <p:spPr>
              <a:xfrm>
                <a:off x="7608" y="5403"/>
                <a:ext cx="18" cy="660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/>
              <p:nvPr/>
            </p:nvCxnSpPr>
            <p:spPr>
              <a:xfrm flipH="1">
                <a:off x="4678" y="5967"/>
                <a:ext cx="36" cy="66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>
                <a:off x="4691" y="6012"/>
                <a:ext cx="584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10532" y="6035"/>
                <a:ext cx="0" cy="5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object 3"/>
          <p:cNvSpPr txBox="1"/>
          <p:nvPr/>
        </p:nvSpPr>
        <p:spPr>
          <a:xfrm>
            <a:off x="2034540" y="969645"/>
            <a:ext cx="6141720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Response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对象的属性（</a:t>
            </a: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2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）</a:t>
            </a:r>
            <a:endParaRPr lang="zh-CN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" y="-10160"/>
            <a:ext cx="10693400" cy="75666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0571" t="19497" r="11401" b="15946"/>
          <a:stretch>
            <a:fillRect/>
          </a:stretch>
        </p:blipFill>
        <p:spPr>
          <a:xfrm>
            <a:off x="161925" y="1257935"/>
            <a:ext cx="10152380" cy="472249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" y="-10160"/>
            <a:ext cx="10693400" cy="756666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237367" y="2647766"/>
            <a:ext cx="1536286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r.encoding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212139" y="2614528"/>
            <a:ext cx="4951087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从</a:t>
            </a:r>
            <a:r>
              <a:rPr sz="20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35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000" spc="-15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header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中猜测的响应内容编码方式</a:t>
            </a:r>
            <a:endParaRPr sz="20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3998" y="3109904"/>
            <a:ext cx="9173602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r.apparent_encoding</a:t>
            </a:r>
            <a:r>
              <a:rPr sz="2000" spc="2219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从内容中分析出的响应内容编码方式（备选编码方式）</a:t>
            </a:r>
            <a:endParaRPr sz="20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54405" y="3904615"/>
            <a:ext cx="8208645" cy="670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r.encoding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：如果</a:t>
            </a:r>
            <a:r>
              <a:rPr sz="24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header</a:t>
            </a: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中不存在</a:t>
            </a:r>
            <a:r>
              <a:rPr sz="24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charset</a:t>
            </a: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，则认为编码为</a:t>
            </a:r>
            <a:r>
              <a:rPr sz="24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ISO</a:t>
            </a:r>
            <a:r>
              <a:rPr sz="2400" spc="-15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‐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8859</a:t>
            </a:r>
            <a:r>
              <a:rPr sz="2400" spc="-12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‐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1</a:t>
            </a:r>
            <a:r>
              <a:rPr lang="zh-CN"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，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r.text</a:t>
            </a: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根据</a:t>
            </a:r>
            <a:r>
              <a:rPr sz="24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r.encoding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显示网页内容</a:t>
            </a:r>
            <a:endParaRPr sz="24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4405" y="4958715"/>
            <a:ext cx="8154670" cy="670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4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r.apparent_encoding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：根据网页内容分析出的编码方式</a:t>
            </a:r>
            <a:r>
              <a:rPr lang="zh-CN"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可以看作是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r.encoding</a:t>
            </a: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的备选</a:t>
            </a:r>
            <a:endParaRPr sz="24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rcRect l="12831" t="32266" r="14168" b="51415"/>
          <a:stretch>
            <a:fillRect/>
          </a:stretch>
        </p:blipFill>
        <p:spPr>
          <a:xfrm>
            <a:off x="510540" y="2480945"/>
            <a:ext cx="9498330" cy="1193800"/>
          </a:xfrm>
          <a:prstGeom prst="rect">
            <a:avLst/>
          </a:prstGeom>
        </p:spPr>
      </p:pic>
      <p:sp>
        <p:nvSpPr>
          <p:cNvPr id="17" name="object 3"/>
          <p:cNvSpPr txBox="1"/>
          <p:nvPr/>
        </p:nvSpPr>
        <p:spPr>
          <a:xfrm>
            <a:off x="2034540" y="969645"/>
            <a:ext cx="566483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理解</a:t>
            </a:r>
            <a:r>
              <a:rPr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Response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的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编码</a:t>
            </a:r>
            <a:endParaRPr lang="zh-CN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3975" y="-10160"/>
            <a:ext cx="10788650" cy="7566660"/>
          </a:xfrm>
          <a:prstGeom prst="rect">
            <a:avLst/>
          </a:prstGeom>
        </p:spPr>
      </p:pic>
      <p:pic>
        <p:nvPicPr>
          <p:cNvPr id="4098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688" y="1186180"/>
            <a:ext cx="6526212" cy="3917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9" name="TextBox 2"/>
          <p:cNvSpPr txBox="1"/>
          <p:nvPr/>
        </p:nvSpPr>
        <p:spPr>
          <a:xfrm>
            <a:off x="2034540" y="2698433"/>
            <a:ext cx="6222365" cy="70675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dirty="0">
                <a:latin typeface="微软雅黑" panose="020B0503020204020204" charset="-122"/>
                <a:ea typeface="微软雅黑" panose="020B0503020204020204" charset="-122"/>
              </a:rPr>
              <a:t>   爬取</a:t>
            </a:r>
            <a:r>
              <a:rPr lang="zh-CN" altLang="en-US" sz="4000" dirty="0">
                <a:latin typeface="微软雅黑" panose="020B0503020204020204" charset="-122"/>
                <a:ea typeface="微软雅黑" panose="020B0503020204020204" charset="-122"/>
              </a:rPr>
              <a:t>网页的通用代码</a:t>
            </a:r>
            <a:r>
              <a:rPr lang="zh-CN" altLang="en-US" sz="4000" dirty="0">
                <a:latin typeface="微软雅黑" panose="020B0503020204020204" charset="-122"/>
                <a:ea typeface="微软雅黑" panose="020B0503020204020204" charset="-122"/>
              </a:rPr>
              <a:t>框架</a:t>
            </a:r>
            <a:endParaRPr lang="zh-CN" altLang="en-US" sz="40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932555" y="1186180"/>
            <a:ext cx="242125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协议</a:t>
            </a:r>
            <a:endParaRPr lang="zh-CN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96620" y="2284730"/>
            <a:ext cx="9290050" cy="31375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ct val="150000"/>
              </a:lnSpc>
              <a:spcBef>
                <a:spcPts val="955"/>
              </a:spcBef>
              <a:spcAft>
                <a:spcPts val="0"/>
              </a:spcAft>
            </a:pP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协议采用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作为定位网络资源的标识，</a:t>
            </a:r>
            <a:r>
              <a:rPr sz="24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格式如下：</a:t>
            </a:r>
            <a:endParaRPr sz="24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ct val="150000"/>
              </a:lnSpc>
              <a:spcBef>
                <a:spcPts val="955"/>
              </a:spcBef>
              <a:spcAft>
                <a:spcPts val="0"/>
              </a:spcAft>
            </a:pPr>
            <a:r>
              <a:rPr lang="en-US" sz="24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  <a:sym typeface="+mn-ea"/>
              </a:rPr>
              <a:t>        </a:t>
            </a:r>
            <a:r>
              <a:rPr lang="en-US" sz="2400" b="1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  <a:sym typeface="+mn-ea"/>
              </a:rPr>
              <a:t> </a:t>
            </a:r>
            <a:r>
              <a:rPr sz="2400" b="1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  <a:sym typeface="+mn-ea"/>
              </a:rPr>
              <a:t>http://host[:port][path]</a:t>
            </a:r>
            <a:endParaRPr sz="24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  <a:sym typeface="+mn-ea"/>
            </a:endParaRPr>
          </a:p>
          <a:p>
            <a:pPr marL="635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sz="2400" dirty="0">
                <a:solidFill>
                  <a:srgbClr val="FF6900"/>
                </a:solidFill>
                <a:latin typeface="Consolas" panose="020B0609020204030204"/>
                <a:cs typeface="Consolas" panose="020B0609020204030204"/>
                <a:sym typeface="+mn-ea"/>
              </a:rPr>
              <a:t>host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  <a:sym typeface="+mn-ea"/>
              </a:rPr>
              <a:t>:</a:t>
            </a:r>
            <a:r>
              <a:rPr sz="2400" spc="-26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  <a:sym typeface="+mn-ea"/>
              </a:rPr>
              <a:t>ꢀ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合法的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  <a:sym typeface="+mn-ea"/>
              </a:rPr>
              <a:t>Internet</a:t>
            </a: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主机域名或</a:t>
            </a:r>
            <a:r>
              <a:rPr sz="24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  <a:sym typeface="+mn-ea"/>
              </a:rPr>
              <a:t>IP</a:t>
            </a:r>
            <a:r>
              <a:rPr sz="24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地址</a:t>
            </a:r>
            <a:endParaRPr sz="24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ct val="150000"/>
              </a:lnSpc>
              <a:spcBef>
                <a:spcPts val="955"/>
              </a:spcBef>
              <a:spcAft>
                <a:spcPts val="0"/>
              </a:spcAft>
            </a:pPr>
            <a:r>
              <a:rPr sz="2400" dirty="0">
                <a:solidFill>
                  <a:srgbClr val="FF6900"/>
                </a:solidFill>
                <a:latin typeface="Consolas" panose="020B0609020204030204"/>
                <a:cs typeface="Consolas" panose="020B0609020204030204"/>
                <a:sym typeface="+mn-ea"/>
              </a:rPr>
              <a:t>port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  <a:sym typeface="+mn-ea"/>
              </a:rPr>
              <a:t>:</a:t>
            </a:r>
            <a:r>
              <a:rPr sz="2400" spc="-26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  <a:sym typeface="+mn-ea"/>
              </a:rPr>
              <a:t>ꢀ</a:t>
            </a: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端口号，缺省端口为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  <a:sym typeface="+mn-ea"/>
              </a:rPr>
              <a:t>80</a:t>
            </a:r>
            <a:endParaRPr sz="2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ct val="150000"/>
              </a:lnSpc>
              <a:spcBef>
                <a:spcPts val="960"/>
              </a:spcBef>
              <a:spcAft>
                <a:spcPts val="0"/>
              </a:spcAft>
            </a:pPr>
            <a:r>
              <a:rPr sz="2400" dirty="0">
                <a:solidFill>
                  <a:srgbClr val="FF6900"/>
                </a:solidFill>
                <a:latin typeface="Consolas" panose="020B0609020204030204"/>
                <a:cs typeface="Consolas" panose="020B0609020204030204"/>
                <a:sym typeface="+mn-ea"/>
              </a:rPr>
              <a:t>path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  <a:sym typeface="+mn-ea"/>
              </a:rPr>
              <a:t>:</a:t>
            </a:r>
            <a:r>
              <a:rPr sz="2400" spc="-26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  <a:sym typeface="+mn-ea"/>
              </a:rPr>
              <a:t>ꢀ</a:t>
            </a: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请求资源的路径</a:t>
            </a:r>
            <a:r>
              <a:rPr lang="zh-CN"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，</a:t>
            </a:r>
            <a:r>
              <a:rPr lang="zh-CN"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服务器上的</a:t>
            </a:r>
            <a:r>
              <a:rPr lang="zh-CN"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  <a:sym typeface="+mn-ea"/>
              </a:rPr>
              <a:t>内部路径</a:t>
            </a:r>
            <a:endParaRPr lang="zh-CN" sz="24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6830" y="-38100"/>
            <a:ext cx="10748010" cy="756666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116586" y="2216455"/>
            <a:ext cx="4046142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65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65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65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requests.get(url)</a:t>
            </a:r>
            <a:endParaRPr sz="265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626620" y="4022339"/>
            <a:ext cx="2090766" cy="49670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610"/>
              </a:lnSpc>
              <a:spcBef>
                <a:spcPts val="0"/>
              </a:spcBef>
              <a:spcAft>
                <a:spcPts val="0"/>
              </a:spcAft>
            </a:pPr>
            <a:r>
              <a:rPr sz="3100" dirty="0">
                <a:solidFill>
                  <a:srgbClr val="FF921A"/>
                </a:solidFill>
                <a:latin typeface="Consolas" panose="020B0609020204030204"/>
                <a:cs typeface="Consolas" panose="020B0609020204030204"/>
              </a:rPr>
              <a:t>Exception</a:t>
            </a:r>
            <a:endParaRPr sz="3100" dirty="0">
              <a:solidFill>
                <a:srgbClr val="FF921A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34540" y="5002530"/>
            <a:ext cx="5857875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8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网络连接有风险，异常处理很重要</a:t>
            </a:r>
            <a:endParaRPr sz="28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17" name="object 3"/>
          <p:cNvSpPr txBox="1"/>
          <p:nvPr/>
        </p:nvSpPr>
        <p:spPr>
          <a:xfrm>
            <a:off x="2034540" y="969645"/>
            <a:ext cx="6207760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理解</a:t>
            </a:r>
            <a:r>
              <a:rPr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</a:t>
            </a:r>
            <a:r>
              <a:rPr 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quests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库的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异常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cxnSp>
        <p:nvCxnSpPr>
          <p:cNvPr id="9" name="直接箭头连接符 8"/>
          <p:cNvCxnSpPr>
            <a:stCxn id="5" idx="0"/>
          </p:cNvCxnSpPr>
          <p:nvPr/>
        </p:nvCxnSpPr>
        <p:spPr>
          <a:xfrm flipV="1">
            <a:off x="3672205" y="2652395"/>
            <a:ext cx="17780" cy="136969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6830" y="-38100"/>
            <a:ext cx="10748010" cy="7566660"/>
          </a:xfrm>
          <a:prstGeom prst="rect">
            <a:avLst/>
          </a:prstGeom>
        </p:spPr>
      </p:pic>
      <p:sp>
        <p:nvSpPr>
          <p:cNvPr id="17" name="object 3"/>
          <p:cNvSpPr txBox="1"/>
          <p:nvPr/>
        </p:nvSpPr>
        <p:spPr>
          <a:xfrm>
            <a:off x="2034540" y="969645"/>
            <a:ext cx="6207760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理解</a:t>
            </a:r>
            <a:r>
              <a:rPr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</a:t>
            </a:r>
            <a:r>
              <a:rPr 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quests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库的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异常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05285" y="2538343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异常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827452" y="2538343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说明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97109" y="3030450"/>
            <a:ext cx="9262041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requests.ConnectionError</a:t>
            </a:r>
            <a:r>
              <a:rPr sz="2000" spc="2125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网络连接错误异常，如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DNS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查询失败、拒绝连接等</a:t>
            </a:r>
            <a:endParaRPr sz="20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27958" y="3561328"/>
            <a:ext cx="3611132" cy="23163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4505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requests.HTTPError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346075" marR="0">
              <a:lnSpc>
                <a:spcPts val="2320"/>
              </a:lnSpc>
              <a:spcBef>
                <a:spcPts val="158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requests.URLRequired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requests.TooManyRedirects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13843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requests.ConnectTimeout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62230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requests.Timeout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297626" y="3527334"/>
            <a:ext cx="1714695" cy="865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错误异常</a:t>
            </a:r>
            <a:endParaRPr sz="20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69850" marR="0">
              <a:lnSpc>
                <a:spcPts val="2615"/>
              </a:lnSpc>
              <a:spcBef>
                <a:spcPts val="1285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缺失异常</a:t>
            </a:r>
            <a:endParaRPr sz="20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936976" y="4518841"/>
            <a:ext cx="4435670" cy="13622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超过最大重定向次数，产生重定向异常</a:t>
            </a:r>
            <a:endParaRPr sz="20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755650" marR="0">
              <a:lnSpc>
                <a:spcPts val="2615"/>
              </a:lnSpc>
              <a:spcBef>
                <a:spcPts val="1295"/>
              </a:spcBef>
              <a:spcAft>
                <a:spcPts val="0"/>
              </a:spcAft>
            </a:pP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连接远程服务器超时异常</a:t>
            </a:r>
            <a:endParaRPr sz="20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547370" marR="0">
              <a:lnSpc>
                <a:spcPts val="2615"/>
              </a:lnSpc>
              <a:spcBef>
                <a:spcPts val="1295"/>
              </a:spcBef>
              <a:spcAft>
                <a:spcPts val="0"/>
              </a:spcAft>
            </a:pPr>
            <a:r>
              <a:rPr sz="20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请求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超时，产生超时异常</a:t>
            </a:r>
            <a:endParaRPr sz="20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rcRect l="11723" t="30981" r="14061" b="18759"/>
          <a:stretch>
            <a:fillRect/>
          </a:stretch>
        </p:blipFill>
        <p:spPr>
          <a:xfrm>
            <a:off x="366395" y="2386965"/>
            <a:ext cx="9656445" cy="367665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546996" y="2647766"/>
            <a:ext cx="2919844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r.raise_for_status()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56291" y="2614528"/>
            <a:ext cx="5465071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如果不是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200</a:t>
            </a: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，产生异常</a:t>
            </a:r>
            <a:r>
              <a:rPr sz="2000" spc="590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requests.HTTPError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17221" y="3757854"/>
            <a:ext cx="4046142" cy="3962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</a:t>
            </a:r>
            <a:r>
              <a:rPr sz="28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=</a:t>
            </a:r>
            <a:r>
              <a:rPr sz="2800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8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requests.get(url)</a:t>
            </a:r>
            <a:endParaRPr sz="28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10066" y="4714119"/>
            <a:ext cx="8910978" cy="1005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400" spc="-10" dirty="0">
                <a:solidFill>
                  <a:srgbClr val="FF0000"/>
                </a:solidFill>
                <a:latin typeface="Consolas" panose="020B0609020204030204"/>
                <a:cs typeface="Consolas" panose="020B0609020204030204"/>
              </a:rPr>
              <a:t>r.raise_for_status()</a:t>
            </a:r>
            <a:r>
              <a:rPr sz="2400" b="1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在方法内部判断</a:t>
            </a:r>
            <a:r>
              <a:rPr sz="2400" b="1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r.status_code</a:t>
            </a:r>
            <a:r>
              <a:rPr sz="2400" b="1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是否等于</a:t>
            </a:r>
            <a:r>
              <a:rPr sz="2400" b="1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200</a:t>
            </a:r>
            <a:r>
              <a:rPr sz="2400" b="1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，不需要</a:t>
            </a:r>
            <a:r>
              <a:rPr sz="2400" b="1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增加额外的</a:t>
            </a:r>
            <a:r>
              <a:rPr sz="2400" b="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if</a:t>
            </a:r>
            <a:r>
              <a:rPr sz="2400" b="1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语句，该语句便于利用</a:t>
            </a:r>
            <a:r>
              <a:rPr sz="2400" b="1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try</a:t>
            </a:r>
            <a:r>
              <a:rPr sz="2400" b="1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‐</a:t>
            </a:r>
            <a:r>
              <a:rPr sz="2400" b="1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except</a:t>
            </a:r>
            <a:r>
              <a:rPr sz="2400" b="1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进行异常处理</a:t>
            </a:r>
            <a:endParaRPr sz="2400" b="1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rcRect l="12499" t="32283" r="15276" b="56753"/>
          <a:stretch>
            <a:fillRect/>
          </a:stretch>
        </p:blipFill>
        <p:spPr>
          <a:xfrm>
            <a:off x="467360" y="2482215"/>
            <a:ext cx="9397365" cy="802005"/>
          </a:xfrm>
          <a:prstGeom prst="rect">
            <a:avLst/>
          </a:prstGeom>
        </p:spPr>
      </p:pic>
      <p:sp>
        <p:nvSpPr>
          <p:cNvPr id="17" name="object 3"/>
          <p:cNvSpPr txBox="1"/>
          <p:nvPr/>
        </p:nvSpPr>
        <p:spPr>
          <a:xfrm>
            <a:off x="2034540" y="969645"/>
            <a:ext cx="6207760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理解</a:t>
            </a:r>
            <a:r>
              <a:rPr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</a:t>
            </a:r>
            <a:r>
              <a:rPr 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quests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库的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异常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1835" t="27899" r="14617" b="18368"/>
          <a:stretch>
            <a:fillRect/>
          </a:stretch>
        </p:blipFill>
        <p:spPr>
          <a:xfrm>
            <a:off x="534670" y="2122170"/>
            <a:ext cx="9569450" cy="3930650"/>
          </a:xfrm>
          <a:prstGeom prst="rect">
            <a:avLst/>
          </a:prstGeom>
        </p:spPr>
      </p:pic>
      <p:sp>
        <p:nvSpPr>
          <p:cNvPr id="17" name="object 3"/>
          <p:cNvSpPr txBox="1"/>
          <p:nvPr/>
        </p:nvSpPr>
        <p:spPr>
          <a:xfrm>
            <a:off x="2034540" y="969645"/>
            <a:ext cx="680656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爬取网页的通用代码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框架</a:t>
            </a:r>
            <a:endParaRPr lang="zh-CN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2279" t="33247" r="16384" b="27795"/>
          <a:stretch>
            <a:fillRect/>
          </a:stretch>
        </p:blipFill>
        <p:spPr>
          <a:xfrm>
            <a:off x="80645" y="2164715"/>
            <a:ext cx="10476865" cy="3216910"/>
          </a:xfrm>
          <a:prstGeom prst="rect">
            <a:avLst/>
          </a:prstGeom>
        </p:spPr>
      </p:pic>
      <p:sp>
        <p:nvSpPr>
          <p:cNvPr id="17" name="object 3"/>
          <p:cNvSpPr txBox="1"/>
          <p:nvPr/>
        </p:nvSpPr>
        <p:spPr>
          <a:xfrm>
            <a:off x="2034540" y="969645"/>
            <a:ext cx="680656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爬取网页的通用代码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框架</a:t>
            </a:r>
            <a:endParaRPr lang="zh-CN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pic>
        <p:nvPicPr>
          <p:cNvPr id="4098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688" y="1186180"/>
            <a:ext cx="6526212" cy="3917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9" name="TextBox 2"/>
          <p:cNvSpPr txBox="1"/>
          <p:nvPr/>
        </p:nvSpPr>
        <p:spPr>
          <a:xfrm>
            <a:off x="3684905" y="2698433"/>
            <a:ext cx="2666365" cy="70675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zh-CN" altLang="en-US" sz="4000" dirty="0">
                <a:latin typeface="微软雅黑" panose="020B0503020204020204" charset="-122"/>
                <a:ea typeface="微软雅黑" panose="020B0503020204020204" charset="-122"/>
              </a:rPr>
              <a:t>   </a:t>
            </a:r>
            <a:r>
              <a:rPr lang="zh-CN" altLang="en-US" sz="4000" dirty="0">
                <a:latin typeface="微软雅黑" panose="020B0503020204020204" charset="-122"/>
                <a:ea typeface="微软雅黑" panose="020B0503020204020204" charset="-122"/>
              </a:rPr>
              <a:t>单元小结</a:t>
            </a:r>
            <a:endParaRPr lang="zh-CN" altLang="en-US" sz="40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-10160"/>
            <a:ext cx="10748010" cy="75666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 l="14270" t="36128" r="15827" b="20903"/>
          <a:stretch>
            <a:fillRect/>
          </a:stretch>
        </p:blipFill>
        <p:spPr>
          <a:xfrm>
            <a:off x="954405" y="2338070"/>
            <a:ext cx="9095105" cy="3143250"/>
          </a:xfrm>
          <a:prstGeom prst="rect">
            <a:avLst/>
          </a:prstGeom>
        </p:spPr>
      </p:pic>
      <p:sp>
        <p:nvSpPr>
          <p:cNvPr id="18" name="object 3"/>
          <p:cNvSpPr txBox="1"/>
          <p:nvPr/>
        </p:nvSpPr>
        <p:spPr>
          <a:xfrm>
            <a:off x="3397885" y="979805"/>
            <a:ext cx="442404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Requests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库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入门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906520" y="1042035"/>
            <a:ext cx="246443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协议</a:t>
            </a:r>
            <a:endParaRPr lang="zh-CN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61390" y="2585720"/>
            <a:ext cx="2366645" cy="335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4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4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4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实例：</a:t>
            </a:r>
            <a:endParaRPr sz="24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930400" y="3241675"/>
            <a:ext cx="4655185" cy="297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4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https://www.henau.edu.cn/</a:t>
            </a:r>
            <a:endParaRPr sz="24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930400" y="3695700"/>
            <a:ext cx="5371465" cy="297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4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http://220.181.111.188/duty</a:t>
            </a:r>
            <a:endParaRPr sz="24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61622" y="4282258"/>
            <a:ext cx="8715895" cy="1298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4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400" spc="17" dirty="0">
                <a:solidFill>
                  <a:srgbClr val="00000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400" spc="-14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的理解：</a:t>
            </a:r>
            <a:endParaRPr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276860" marR="0">
              <a:lnSpc>
                <a:spcPts val="2615"/>
              </a:lnSpc>
              <a:spcBef>
                <a:spcPts val="2285"/>
              </a:spcBef>
              <a:spcAft>
                <a:spcPts val="0"/>
              </a:spcAft>
            </a:pP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是通过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协议存取资源的</a:t>
            </a:r>
            <a:r>
              <a:rPr sz="24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Internet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路径，一个</a:t>
            </a:r>
            <a:r>
              <a:rPr sz="24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对应一个数据资源</a:t>
            </a:r>
            <a:endParaRPr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081920" y="2538343"/>
            <a:ext cx="655320" cy="8586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方法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44450" marR="0">
              <a:lnSpc>
                <a:spcPts val="2320"/>
              </a:lnSpc>
              <a:spcBef>
                <a:spcPts val="158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GET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685147" y="2538343"/>
            <a:ext cx="655320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说明</a:t>
            </a:r>
            <a:endParaRPr sz="2000" spc="-20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189099" y="3030450"/>
            <a:ext cx="2834723" cy="3699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请求获取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位置的资源</a:t>
            </a:r>
            <a:endParaRPr sz="20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57529" y="3561328"/>
            <a:ext cx="705415" cy="1324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HEAD</a:t>
            </a:r>
            <a:endParaRPr sz="2000" spc="-12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0" marR="0">
              <a:lnSpc>
                <a:spcPts val="2320"/>
              </a:lnSpc>
              <a:spcBef>
                <a:spcPts val="1580"/>
              </a:spcBef>
              <a:spcAft>
                <a:spcPts val="0"/>
              </a:spcAft>
            </a:pPr>
            <a:r>
              <a:rPr sz="20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POST</a:t>
            </a:r>
            <a:endParaRPr sz="2000" spc="-12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  <a:p>
            <a:pPr marL="68580" marR="0">
              <a:lnSpc>
                <a:spcPts val="2320"/>
              </a:lnSpc>
              <a:spcBef>
                <a:spcPts val="159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PUT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89099" y="3527334"/>
            <a:ext cx="7370005" cy="8653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请求获取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位置资源的响应消息报告，即获得该资源的头部信息</a:t>
            </a:r>
            <a:endParaRPr sz="20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2615"/>
              </a:lnSpc>
              <a:spcBef>
                <a:spcPts val="1285"/>
              </a:spcBef>
              <a:spcAft>
                <a:spcPts val="0"/>
              </a:spcAft>
            </a:pP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请求向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位置的资源后附加新的数据</a:t>
            </a:r>
            <a:endParaRPr sz="20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89099" y="4518841"/>
            <a:ext cx="6614744" cy="86611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请求向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位置存储一个资源，覆盖原</a:t>
            </a: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位置的资源</a:t>
            </a:r>
            <a:endParaRPr sz="20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2615"/>
              </a:lnSpc>
              <a:spcBef>
                <a:spcPts val="1295"/>
              </a:spcBef>
              <a:spcAft>
                <a:spcPts val="0"/>
              </a:spcAft>
            </a:pP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请求局部更新</a:t>
            </a:r>
            <a:r>
              <a:rPr sz="20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0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位置的资源，即改变该处资源的部分内容</a:t>
            </a:r>
            <a:endParaRPr sz="20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88126" y="5048965"/>
            <a:ext cx="844067" cy="3325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320"/>
              </a:lnSpc>
              <a:spcBef>
                <a:spcPts val="0"/>
              </a:spcBef>
              <a:spcAft>
                <a:spcPts val="0"/>
              </a:spcAft>
            </a:pPr>
            <a:r>
              <a:rPr sz="20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PATCH</a:t>
            </a:r>
            <a:endParaRPr sz="2000" spc="-1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rcRect l="13387" t="30851" r="14724" b="19948"/>
          <a:stretch>
            <a:fillRect/>
          </a:stretch>
        </p:blipFill>
        <p:spPr>
          <a:xfrm>
            <a:off x="737870" y="2122170"/>
            <a:ext cx="9353550" cy="3599180"/>
          </a:xfrm>
          <a:prstGeom prst="rect">
            <a:avLst/>
          </a:prstGeom>
        </p:spPr>
      </p:pic>
      <p:sp>
        <p:nvSpPr>
          <p:cNvPr id="17" name="object 3"/>
          <p:cNvSpPr txBox="1"/>
          <p:nvPr/>
        </p:nvSpPr>
        <p:spPr>
          <a:xfrm>
            <a:off x="2034540" y="979805"/>
            <a:ext cx="680656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协议对资源的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操作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104011" y="3032761"/>
            <a:ext cx="1383611" cy="35751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515"/>
              </a:lnSpc>
              <a:spcBef>
                <a:spcPts val="0"/>
              </a:spcBef>
              <a:spcAft>
                <a:spcPts val="0"/>
              </a:spcAft>
            </a:pPr>
            <a:r>
              <a:rPr sz="2150" dirty="0">
                <a:solidFill>
                  <a:srgbClr val="404040"/>
                </a:solidFill>
                <a:latin typeface="Consolas" panose="020B0609020204030204"/>
                <a:cs typeface="Consolas" panose="020B0609020204030204"/>
              </a:rPr>
              <a:t>GET</a:t>
            </a:r>
            <a:r>
              <a:rPr sz="2150" spc="203" dirty="0">
                <a:solidFill>
                  <a:srgbClr val="404040"/>
                </a:solidFill>
                <a:latin typeface="FIUMBW+Consolas" panose="020B0609020204030204"/>
                <a:cs typeface="FIUMBW+Consolas" panose="020B0609020204030204"/>
              </a:rPr>
              <a:t>ꢀ</a:t>
            </a:r>
            <a:r>
              <a:rPr sz="2150" spc="12" dirty="0">
                <a:solidFill>
                  <a:srgbClr val="404040"/>
                </a:solidFill>
                <a:latin typeface="Consolas" panose="020B0609020204030204"/>
                <a:cs typeface="Consolas" panose="020B0609020204030204"/>
              </a:rPr>
              <a:t>HEAD</a:t>
            </a:r>
            <a:endParaRPr sz="2150" spc="12" dirty="0">
              <a:solidFill>
                <a:srgbClr val="40404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65783" y="3804336"/>
            <a:ext cx="708698" cy="4306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090"/>
              </a:lnSpc>
              <a:spcBef>
                <a:spcPts val="0"/>
              </a:spcBef>
              <a:spcAft>
                <a:spcPts val="0"/>
              </a:spcAft>
            </a:pPr>
            <a:r>
              <a:rPr sz="2650" dirty="0">
                <a:solidFill>
                  <a:srgbClr val="FE6900"/>
                </a:solidFill>
                <a:latin typeface="Consolas" panose="020B0609020204030204"/>
                <a:cs typeface="Consolas" panose="020B0609020204030204"/>
              </a:rPr>
              <a:t>URL</a:t>
            </a:r>
            <a:endParaRPr sz="2650" dirty="0">
              <a:solidFill>
                <a:srgbClr val="FE6900"/>
              </a:solidFill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15695" y="5074285"/>
            <a:ext cx="8407400" cy="6705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通过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和命令管理资源，操作独立无状态，网络通道及服务器成为了黑盒子</a:t>
            </a:r>
            <a:endParaRPr sz="24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rcRect l="17369" t="36068" r="17472" b="30069"/>
          <a:stretch>
            <a:fillRect/>
          </a:stretch>
        </p:blipFill>
        <p:spPr>
          <a:xfrm>
            <a:off x="1080770" y="2155190"/>
            <a:ext cx="8477885" cy="2477135"/>
          </a:xfrm>
          <a:prstGeom prst="rect">
            <a:avLst/>
          </a:prstGeom>
        </p:spPr>
      </p:pic>
      <p:sp>
        <p:nvSpPr>
          <p:cNvPr id="17" name="object 3"/>
          <p:cNvSpPr txBox="1"/>
          <p:nvPr/>
        </p:nvSpPr>
        <p:spPr>
          <a:xfrm>
            <a:off x="2034540" y="979805"/>
            <a:ext cx="680656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HTTP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协议对资源的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操作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4610" y="0"/>
            <a:ext cx="10748010" cy="756666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96620" y="2778125"/>
            <a:ext cx="8538845" cy="12973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4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假设</a:t>
            </a:r>
            <a:r>
              <a:rPr sz="24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位置有一组数据</a:t>
            </a:r>
            <a:r>
              <a:rPr sz="24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UserInfo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，包括</a:t>
            </a:r>
            <a:r>
              <a:rPr sz="24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UserID</a:t>
            </a:r>
            <a:r>
              <a:rPr sz="24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、</a:t>
            </a:r>
            <a:r>
              <a:rPr sz="24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UserName</a:t>
            </a:r>
            <a:r>
              <a:rPr sz="2400" spc="-20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等</a:t>
            </a:r>
            <a:r>
              <a:rPr sz="2400" spc="-11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20</a:t>
            </a: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个字段</a:t>
            </a:r>
            <a:endParaRPr sz="24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2615"/>
              </a:lnSpc>
              <a:spcBef>
                <a:spcPts val="2275"/>
              </a:spcBef>
              <a:spcAft>
                <a:spcPts val="0"/>
              </a:spcAft>
            </a:pP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需求：用户修改了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UserName</a:t>
            </a: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，其他不变</a:t>
            </a:r>
            <a:endParaRPr sz="24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10260" y="4210050"/>
            <a:ext cx="9468485" cy="15906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2615"/>
              </a:lnSpc>
              <a:spcBef>
                <a:spcPts val="0"/>
              </a:spcBef>
              <a:spcAft>
                <a:spcPts val="0"/>
              </a:spcAft>
            </a:pPr>
            <a:r>
              <a:rPr sz="2400" dirty="0">
                <a:solidFill>
                  <a:srgbClr val="000000"/>
                </a:solidFill>
                <a:latin typeface="THBTSP+ArialMT" panose="020B0604020202020204"/>
                <a:cs typeface="THBTSP+ArialMT" panose="020B0604020202020204"/>
              </a:rPr>
              <a:t>•</a:t>
            </a:r>
            <a:r>
              <a:rPr sz="2400" spc="128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采用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PATCH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，仅向</a:t>
            </a:r>
            <a:r>
              <a:rPr sz="2400" spc="-1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400" spc="-14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提交</a:t>
            </a:r>
            <a:r>
              <a:rPr sz="2400" spc="-12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UserName</a:t>
            </a: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的局部更新请求</a:t>
            </a:r>
            <a:endParaRPr sz="2400" spc="-17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2615"/>
              </a:lnSpc>
              <a:spcBef>
                <a:spcPts val="2275"/>
              </a:spcBef>
              <a:spcAft>
                <a:spcPts val="0"/>
              </a:spcAft>
            </a:pPr>
            <a:r>
              <a:rPr sz="2400" dirty="0">
                <a:solidFill>
                  <a:srgbClr val="000000"/>
                </a:solidFill>
                <a:latin typeface="THBTSP+ArialMT" panose="020B0604020202020204"/>
                <a:cs typeface="THBTSP+ArialMT" panose="020B0604020202020204"/>
              </a:rPr>
              <a:t>•</a:t>
            </a:r>
            <a:r>
              <a:rPr sz="2400" spc="1283" dirty="0">
                <a:solidFill>
                  <a:srgbClr val="00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7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采用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PUT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，必须将所有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20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个字段一并提交到</a:t>
            </a: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URL</a:t>
            </a:r>
            <a:r>
              <a:rPr sz="2400" spc="-15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，未提交字段被删除</a:t>
            </a:r>
            <a:endParaRPr sz="2400" spc="-15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  <a:p>
            <a:pPr marL="0" marR="0">
              <a:lnSpc>
                <a:spcPts val="2615"/>
              </a:lnSpc>
              <a:spcBef>
                <a:spcPts val="2285"/>
              </a:spcBef>
              <a:spcAft>
                <a:spcPts val="0"/>
              </a:spcAft>
            </a:pPr>
            <a:r>
              <a:rPr sz="2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PATCH</a:t>
            </a:r>
            <a:r>
              <a:rPr sz="2400" spc="-16" dirty="0">
                <a:solidFill>
                  <a:srgbClr val="000000"/>
                </a:solidFill>
                <a:latin typeface="MHFIJM+MicrosoftYaHei" panose="020B0503020204020204" charset="-122"/>
                <a:cs typeface="MHFIJM+MicrosoftYaHei" panose="020B0503020204020204" charset="-122"/>
              </a:rPr>
              <a:t>的最主要好处：节省网络带宽</a:t>
            </a:r>
            <a:endParaRPr sz="2400" spc="-16" dirty="0">
              <a:solidFill>
                <a:srgbClr val="000000"/>
              </a:solidFill>
              <a:latin typeface="MHFIJM+MicrosoftYaHei" panose="020B0503020204020204" charset="-122"/>
              <a:cs typeface="MHFIJM+MicrosoftYaHei" panose="020B0503020204020204" charset="-122"/>
            </a:endParaRPr>
          </a:p>
        </p:txBody>
      </p:sp>
      <p:sp>
        <p:nvSpPr>
          <p:cNvPr id="17" name="object 3"/>
          <p:cNvSpPr txBox="1"/>
          <p:nvPr/>
        </p:nvSpPr>
        <p:spPr>
          <a:xfrm>
            <a:off x="2034540" y="979805"/>
            <a:ext cx="6806565" cy="6610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p>
            <a:pPr marL="0" marR="0">
              <a:lnSpc>
                <a:spcPts val="5155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理解</a:t>
            </a: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PA</a:t>
            </a: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TCH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和</a:t>
            </a:r>
            <a:r>
              <a:rPr lang="en-US" altLang="zh-CN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PUT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的</a:t>
            </a:r>
            <a:r>
              <a:rPr lang="zh-CN" altLang="en-US" sz="4400" dirty="0">
                <a:solidFill>
                  <a:srgbClr val="000000"/>
                </a:solidFill>
                <a:latin typeface="Consolas" panose="020B0609020204030204"/>
                <a:cs typeface="Consolas" panose="020B0609020204030204"/>
              </a:rPr>
              <a:t>区别</a:t>
            </a:r>
            <a:endParaRPr lang="zh-CN" altLang="en-US" sz="4400" dirty="0">
              <a:solidFill>
                <a:srgbClr val="000000"/>
              </a:solidFill>
              <a:latin typeface="Consolas" panose="020B0609020204030204"/>
              <a:cs typeface="Consolas" panose="020B0609020204030204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jAwOTUyY2Y3YTQ0Mjc4Njc0MjJiYjhlNzdmNmYyZDEifQ=="/>
</p:tagLst>
</file>

<file path=ppt/theme/theme1.xml><?xml version="1.0" encoding="utf-8"?>
<a:theme xmlns:a="http://schemas.openxmlformats.org/drawingml/2006/main" name="Theme Office">
  <a:themeElements>
    <a:clrScheme name="Standard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tandard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heme Office">
  <a:themeElements>
    <a:clrScheme name="Standard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tandard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Theme Office">
  <a:themeElements>
    <a:clrScheme name="Standard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tandard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Theme Office">
  <a:themeElements>
    <a:clrScheme name="Standard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tandard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Theme Office">
  <a:themeElements>
    <a:clrScheme name="Standard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tandard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7111</Words>
  <Application>WPS 演示</Application>
  <PresentationFormat>On-screen Show (4:3)</PresentationFormat>
  <Paragraphs>560</Paragraphs>
  <Slides>56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56</vt:i4>
      </vt:variant>
    </vt:vector>
  </HeadingPairs>
  <TitlesOfParts>
    <vt:vector size="77" baseType="lpstr">
      <vt:lpstr>Arial</vt:lpstr>
      <vt:lpstr>宋体</vt:lpstr>
      <vt:lpstr>Wingdings</vt:lpstr>
      <vt:lpstr>MHFIJM+MicrosoftYaHei</vt:lpstr>
      <vt:lpstr>Palatino Linotype</vt:lpstr>
      <vt:lpstr>黑体</vt:lpstr>
      <vt:lpstr>Consolas</vt:lpstr>
      <vt:lpstr>微软雅黑</vt:lpstr>
      <vt:lpstr>FIUMBW+Consolas</vt:lpstr>
      <vt:lpstr>THBTSP+ArialMT</vt:lpstr>
      <vt:lpstr>Times New Roman</vt:lpstr>
      <vt:lpstr>Arial Unicode MS</vt:lpstr>
      <vt:lpstr>Calibri</vt:lpstr>
      <vt:lpstr>UJUHSK+TimesNewRomanPS-BoldMT</vt:lpstr>
      <vt:lpstr>LAJSPS+Consolas-Bold</vt:lpstr>
      <vt:lpstr>QNBPRQ+Calibri</vt:lpstr>
      <vt:lpstr>Theme Office</vt:lpstr>
      <vt:lpstr>2_Theme Office</vt:lpstr>
      <vt:lpstr>1_Theme Office</vt:lpstr>
      <vt:lpstr>3_Theme Office</vt:lpstr>
      <vt:lpstr>4_Theme Office</vt:lpstr>
      <vt:lpstr>python数据采集                        --网络爬虫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PowerPoint</dc:title>
  <dc:creator>lenovo</dc:creator>
  <cp:lastModifiedBy>声声慢</cp:lastModifiedBy>
  <cp:revision>39</cp:revision>
  <dcterms:created xsi:type="dcterms:W3CDTF">2021-08-27T06:34:00Z</dcterms:created>
  <dcterms:modified xsi:type="dcterms:W3CDTF">2023-11-16T14:43:15Z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FC5E5B91CE6C4AA8881F0FB1C87A315D</vt:lpwstr>
  </property>
  <property fmtid="{D5CDD505-2E9C-101B-9397-08002B2CF9AE}" pid="3" name="KSOProductBuildVer">
    <vt:lpwstr>2052-12.1.0.15712</vt:lpwstr>
  </property>
</Properties>
</file>